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411" r:id="rId3"/>
    <p:sldId id="377" r:id="rId4"/>
    <p:sldId id="334" r:id="rId5"/>
    <p:sldId id="323" r:id="rId6"/>
    <p:sldId id="422" r:id="rId7"/>
    <p:sldId id="421" r:id="rId8"/>
    <p:sldId id="378" r:id="rId9"/>
    <p:sldId id="379" r:id="rId10"/>
    <p:sldId id="380" r:id="rId11"/>
    <p:sldId id="381" r:id="rId12"/>
    <p:sldId id="382" r:id="rId13"/>
    <p:sldId id="415" r:id="rId14"/>
    <p:sldId id="383" r:id="rId15"/>
    <p:sldId id="384" r:id="rId16"/>
    <p:sldId id="385" r:id="rId17"/>
    <p:sldId id="386" r:id="rId18"/>
    <p:sldId id="387" r:id="rId19"/>
    <p:sldId id="396" r:id="rId20"/>
    <p:sldId id="388" r:id="rId21"/>
    <p:sldId id="389" r:id="rId22"/>
    <p:sldId id="390" r:id="rId23"/>
    <p:sldId id="391" r:id="rId24"/>
    <p:sldId id="392" r:id="rId25"/>
    <p:sldId id="393" r:id="rId26"/>
    <p:sldId id="397" r:id="rId27"/>
    <p:sldId id="395" r:id="rId28"/>
    <p:sldId id="398" r:id="rId29"/>
    <p:sldId id="399" r:id="rId30"/>
    <p:sldId id="400" r:id="rId31"/>
    <p:sldId id="417" r:id="rId32"/>
    <p:sldId id="416" r:id="rId33"/>
    <p:sldId id="401" r:id="rId34"/>
    <p:sldId id="402" r:id="rId35"/>
    <p:sldId id="403" r:id="rId36"/>
    <p:sldId id="414" r:id="rId37"/>
    <p:sldId id="413" r:id="rId38"/>
    <p:sldId id="305" r:id="rId39"/>
    <p:sldId id="404" r:id="rId40"/>
    <p:sldId id="405" r:id="rId41"/>
    <p:sldId id="407" r:id="rId42"/>
    <p:sldId id="408" r:id="rId43"/>
    <p:sldId id="406" r:id="rId44"/>
    <p:sldId id="418" r:id="rId45"/>
    <p:sldId id="409" r:id="rId46"/>
    <p:sldId id="419" r:id="rId47"/>
    <p:sldId id="410" r:id="rId48"/>
    <p:sldId id="412" r:id="rId49"/>
    <p:sldId id="420" r:id="rId50"/>
    <p:sldId id="258" r:id="rId51"/>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resa" initials="T" lastIdx="1" clrIdx="0">
    <p:extLst>
      <p:ext uri="{19B8F6BF-5375-455C-9EA6-DF929625EA0E}">
        <p15:presenceInfo xmlns:p15="http://schemas.microsoft.com/office/powerpoint/2012/main" userId="111e9a38562329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5" autoAdjust="0"/>
    <p:restoredTop sz="73208" autoAdjust="0"/>
  </p:normalViewPr>
  <p:slideViewPr>
    <p:cSldViewPr>
      <p:cViewPr varScale="1">
        <p:scale>
          <a:sx n="83" d="100"/>
          <a:sy n="83" d="100"/>
        </p:scale>
        <p:origin x="243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FD7787-98A0-425E-9463-1272C6C34290}"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13A3D9D-AB50-46BB-9BF4-FE2E34FC5E0A}">
      <dgm:prSet/>
      <dgm:spPr/>
      <dgm:t>
        <a:bodyPr/>
        <a:lstStyle/>
        <a:p>
          <a:r>
            <a:rPr lang="en-US" dirty="0"/>
            <a:t>First Models </a:t>
          </a:r>
        </a:p>
      </dgm:t>
    </dgm:pt>
    <dgm:pt modelId="{2AE597E3-EA0A-48E0-9805-E573EE2B3CD3}" type="parTrans" cxnId="{A064436B-F82F-416F-BF10-37A1465C9966}">
      <dgm:prSet/>
      <dgm:spPr/>
      <dgm:t>
        <a:bodyPr/>
        <a:lstStyle/>
        <a:p>
          <a:endParaRPr lang="en-US"/>
        </a:p>
      </dgm:t>
    </dgm:pt>
    <dgm:pt modelId="{932ADFE7-6F4D-4034-9A7F-48E22F1728AE}" type="sibTrans" cxnId="{A064436B-F82F-416F-BF10-37A1465C9966}">
      <dgm:prSet/>
      <dgm:spPr/>
      <dgm:t>
        <a:bodyPr/>
        <a:lstStyle/>
        <a:p>
          <a:endParaRPr lang="en-US"/>
        </a:p>
      </dgm:t>
    </dgm:pt>
    <dgm:pt modelId="{8DA87372-ABFC-4AF7-B0B8-84E78F34302D}">
      <dgm:prSet/>
      <dgm:spPr/>
      <dgm:t>
        <a:bodyPr/>
        <a:lstStyle/>
        <a:p>
          <a:r>
            <a:rPr lang="en-US" dirty="0"/>
            <a:t>SIR models with demography</a:t>
          </a:r>
        </a:p>
      </dgm:t>
    </dgm:pt>
    <dgm:pt modelId="{92EFE8D2-39C2-410B-BB45-BE061C813AB4}" type="parTrans" cxnId="{00254CE5-AA47-4CD8-822F-5E10FB55EE66}">
      <dgm:prSet/>
      <dgm:spPr/>
      <dgm:t>
        <a:bodyPr/>
        <a:lstStyle/>
        <a:p>
          <a:endParaRPr lang="en-US"/>
        </a:p>
      </dgm:t>
    </dgm:pt>
    <dgm:pt modelId="{10BF47B8-D1D6-49BF-BB0A-62B444DE482A}" type="sibTrans" cxnId="{00254CE5-AA47-4CD8-822F-5E10FB55EE66}">
      <dgm:prSet/>
      <dgm:spPr/>
      <dgm:t>
        <a:bodyPr/>
        <a:lstStyle/>
        <a:p>
          <a:endParaRPr lang="en-US"/>
        </a:p>
      </dgm:t>
    </dgm:pt>
    <dgm:pt modelId="{36EAB861-7345-40FB-B992-E8BED8E2832C}">
      <dgm:prSet/>
      <dgm:spPr/>
      <dgm:t>
        <a:bodyPr/>
        <a:lstStyle/>
        <a:p>
          <a:r>
            <a:rPr lang="en-US" dirty="0"/>
            <a:t>Reproductive Number, Thresholds, Equilibria</a:t>
          </a:r>
        </a:p>
      </dgm:t>
    </dgm:pt>
    <dgm:pt modelId="{AD8D3D15-0332-409E-AF41-BD1C7D5DE05A}" type="parTrans" cxnId="{CF61881B-AF64-49FA-9D9B-EC5CAACC7D9B}">
      <dgm:prSet/>
      <dgm:spPr/>
      <dgm:t>
        <a:bodyPr/>
        <a:lstStyle/>
        <a:p>
          <a:endParaRPr lang="en-US"/>
        </a:p>
      </dgm:t>
    </dgm:pt>
    <dgm:pt modelId="{5B1D7931-154E-4BE0-88D6-74585874E58A}" type="sibTrans" cxnId="{CF61881B-AF64-49FA-9D9B-EC5CAACC7D9B}">
      <dgm:prSet/>
      <dgm:spPr/>
      <dgm:t>
        <a:bodyPr/>
        <a:lstStyle/>
        <a:p>
          <a:endParaRPr lang="en-US"/>
        </a:p>
      </dgm:t>
    </dgm:pt>
    <dgm:pt modelId="{4D13EE09-9101-44FD-AE5D-B01F6BF7FE44}">
      <dgm:prSet/>
      <dgm:spPr/>
      <dgm:t>
        <a:bodyPr/>
        <a:lstStyle/>
        <a:p>
          <a:r>
            <a:rPr lang="en-US"/>
            <a:t>Lab: Dynamic Models in R</a:t>
          </a:r>
        </a:p>
      </dgm:t>
    </dgm:pt>
    <dgm:pt modelId="{2FD819F7-B992-4536-A3E0-3407732C43E2}" type="parTrans" cxnId="{47F8D605-5633-4568-83FC-F44DBACBD2C2}">
      <dgm:prSet/>
      <dgm:spPr/>
      <dgm:t>
        <a:bodyPr/>
        <a:lstStyle/>
        <a:p>
          <a:endParaRPr lang="en-US"/>
        </a:p>
      </dgm:t>
    </dgm:pt>
    <dgm:pt modelId="{6B0F8716-D924-48B6-B0E4-79B201C69BFB}" type="sibTrans" cxnId="{47F8D605-5633-4568-83FC-F44DBACBD2C2}">
      <dgm:prSet/>
      <dgm:spPr/>
      <dgm:t>
        <a:bodyPr/>
        <a:lstStyle/>
        <a:p>
          <a:endParaRPr lang="en-US"/>
        </a:p>
      </dgm:t>
    </dgm:pt>
    <dgm:pt modelId="{AC629ABA-B7DE-427E-8243-84A220B95F66}">
      <dgm:prSet/>
      <dgm:spPr/>
      <dgm:t>
        <a:bodyPr/>
        <a:lstStyle/>
        <a:p>
          <a:r>
            <a:rPr lang="en-US" dirty="0"/>
            <a:t>Heterogeneous mixing and temporal modeling</a:t>
          </a:r>
        </a:p>
      </dgm:t>
    </dgm:pt>
    <dgm:pt modelId="{D429D728-63DD-4690-A51C-AF44EC674CA1}" type="parTrans" cxnId="{2F330757-DC54-4746-8AC0-B92B20F8F8EA}">
      <dgm:prSet/>
      <dgm:spPr/>
      <dgm:t>
        <a:bodyPr/>
        <a:lstStyle/>
        <a:p>
          <a:endParaRPr lang="en-US"/>
        </a:p>
      </dgm:t>
    </dgm:pt>
    <dgm:pt modelId="{EA31FED9-BFD6-4F28-A50F-9D04CC759D68}" type="sibTrans" cxnId="{2F330757-DC54-4746-8AC0-B92B20F8F8EA}">
      <dgm:prSet/>
      <dgm:spPr/>
      <dgm:t>
        <a:bodyPr/>
        <a:lstStyle/>
        <a:p>
          <a:endParaRPr lang="en-US"/>
        </a:p>
      </dgm:t>
    </dgm:pt>
    <dgm:pt modelId="{5D1EC0D4-5F95-44C0-9676-065DFBEB2EBD}">
      <dgm:prSet/>
      <dgm:spPr/>
      <dgm:t>
        <a:bodyPr/>
        <a:lstStyle/>
        <a:p>
          <a:r>
            <a:rPr lang="en-US"/>
            <a:t>Emerging infections: takeoff, growth, extinction</a:t>
          </a:r>
        </a:p>
      </dgm:t>
    </dgm:pt>
    <dgm:pt modelId="{1CA36CF6-E42B-4E5B-98C8-9D9ACADAE6A1}" type="parTrans" cxnId="{169AA076-049C-4C3C-9470-880047885CB8}">
      <dgm:prSet/>
      <dgm:spPr/>
      <dgm:t>
        <a:bodyPr/>
        <a:lstStyle/>
        <a:p>
          <a:endParaRPr lang="en-US"/>
        </a:p>
      </dgm:t>
    </dgm:pt>
    <dgm:pt modelId="{0BD47185-9727-408A-9901-E25C42F87557}" type="sibTrans" cxnId="{169AA076-049C-4C3C-9470-880047885CB8}">
      <dgm:prSet/>
      <dgm:spPr/>
      <dgm:t>
        <a:bodyPr/>
        <a:lstStyle/>
        <a:p>
          <a:endParaRPr lang="en-US"/>
        </a:p>
      </dgm:t>
    </dgm:pt>
    <dgm:pt modelId="{EDE9185E-874D-4BBC-B8A0-7B9319083693}">
      <dgm:prSet/>
      <dgm:spPr/>
      <dgm:t>
        <a:bodyPr/>
        <a:lstStyle/>
        <a:p>
          <a:r>
            <a:rPr lang="en-US"/>
            <a:t>Lab: Emerging infections</a:t>
          </a:r>
        </a:p>
      </dgm:t>
    </dgm:pt>
    <dgm:pt modelId="{BCE9B7C8-79E7-46E0-BFCE-0F89F1F8919C}" type="parTrans" cxnId="{BD93D628-81B1-4EBE-8366-BB5FB66D5030}">
      <dgm:prSet/>
      <dgm:spPr/>
      <dgm:t>
        <a:bodyPr/>
        <a:lstStyle/>
        <a:p>
          <a:endParaRPr lang="en-US"/>
        </a:p>
      </dgm:t>
    </dgm:pt>
    <dgm:pt modelId="{2940E8DF-78F5-4FFF-87C2-CBE2ED5B1136}" type="sibTrans" cxnId="{BD93D628-81B1-4EBE-8366-BB5FB66D5030}">
      <dgm:prSet/>
      <dgm:spPr/>
      <dgm:t>
        <a:bodyPr/>
        <a:lstStyle/>
        <a:p>
          <a:endParaRPr lang="en-US"/>
        </a:p>
      </dgm:t>
    </dgm:pt>
    <dgm:pt modelId="{3F90BAE7-8F33-4811-8620-541EAC8CCD57}">
      <dgm:prSet/>
      <dgm:spPr/>
      <dgm:t>
        <a:bodyPr/>
        <a:lstStyle/>
        <a:p>
          <a:r>
            <a:rPr lang="en-US" dirty="0"/>
            <a:t>Vectors, zoonoses, &amp; environmental transmission</a:t>
          </a:r>
        </a:p>
      </dgm:t>
    </dgm:pt>
    <dgm:pt modelId="{31CA585A-9842-4320-98FC-E7ECCFC7FC6B}" type="parTrans" cxnId="{96C48C48-AD73-439E-9C45-4455DCCEC2B7}">
      <dgm:prSet/>
      <dgm:spPr/>
      <dgm:t>
        <a:bodyPr/>
        <a:lstStyle/>
        <a:p>
          <a:endParaRPr lang="en-US"/>
        </a:p>
      </dgm:t>
    </dgm:pt>
    <dgm:pt modelId="{D61D6E9E-264A-4E69-8C1E-814F661E7C2D}" type="sibTrans" cxnId="{96C48C48-AD73-439E-9C45-4455DCCEC2B7}">
      <dgm:prSet/>
      <dgm:spPr/>
      <dgm:t>
        <a:bodyPr/>
        <a:lstStyle/>
        <a:p>
          <a:endParaRPr lang="en-US"/>
        </a:p>
      </dgm:t>
    </dgm:pt>
    <dgm:pt modelId="{36E754CF-717E-4C71-A75E-7F46BF540592}">
      <dgm:prSet/>
      <dgm:spPr/>
      <dgm:t>
        <a:bodyPr/>
        <a:lstStyle/>
        <a:p>
          <a:r>
            <a:rPr lang="en-US"/>
            <a:t>Stochastic dynamics</a:t>
          </a:r>
        </a:p>
      </dgm:t>
    </dgm:pt>
    <dgm:pt modelId="{523181F3-81D4-4840-B552-4723A1D814A0}" type="parTrans" cxnId="{3F257AE9-6318-4E87-AC90-5D7E3A04588D}">
      <dgm:prSet/>
      <dgm:spPr/>
      <dgm:t>
        <a:bodyPr/>
        <a:lstStyle/>
        <a:p>
          <a:endParaRPr lang="en-US"/>
        </a:p>
      </dgm:t>
    </dgm:pt>
    <dgm:pt modelId="{FDEF1FE8-EFEA-4266-B807-796CFC114B82}" type="sibTrans" cxnId="{3F257AE9-6318-4E87-AC90-5D7E3A04588D}">
      <dgm:prSet/>
      <dgm:spPr/>
      <dgm:t>
        <a:bodyPr/>
        <a:lstStyle/>
        <a:p>
          <a:endParaRPr lang="en-US"/>
        </a:p>
      </dgm:t>
    </dgm:pt>
    <dgm:pt modelId="{0B0C9CE7-2498-4398-9FA7-4A8CA83DED80}">
      <dgm:prSet/>
      <dgm:spPr/>
      <dgm:t>
        <a:bodyPr/>
        <a:lstStyle/>
        <a:p>
          <a:r>
            <a:rPr lang="en-US"/>
            <a:t>Spatial models, networks</a:t>
          </a:r>
        </a:p>
      </dgm:t>
    </dgm:pt>
    <dgm:pt modelId="{563E8B4F-3012-48FA-877E-ED5D22AC64FA}" type="parTrans" cxnId="{9FF56B3D-C56A-4AEC-B290-9B2C33C25672}">
      <dgm:prSet/>
      <dgm:spPr/>
      <dgm:t>
        <a:bodyPr/>
        <a:lstStyle/>
        <a:p>
          <a:endParaRPr lang="en-US"/>
        </a:p>
      </dgm:t>
    </dgm:pt>
    <dgm:pt modelId="{3079668C-D2AB-4B1B-A932-CCE3C351D36D}" type="sibTrans" cxnId="{9FF56B3D-C56A-4AEC-B290-9B2C33C25672}">
      <dgm:prSet/>
      <dgm:spPr/>
      <dgm:t>
        <a:bodyPr/>
        <a:lstStyle/>
        <a:p>
          <a:endParaRPr lang="en-US"/>
        </a:p>
      </dgm:t>
    </dgm:pt>
    <dgm:pt modelId="{E3717D9A-C5BA-46D7-801E-61B47EB8790A}">
      <dgm:prSet/>
      <dgm:spPr/>
      <dgm:t>
        <a:bodyPr/>
        <a:lstStyle/>
        <a:p>
          <a:r>
            <a:rPr lang="en-US"/>
            <a:t>Interventions and sensitivity analyses</a:t>
          </a:r>
        </a:p>
      </dgm:t>
    </dgm:pt>
    <dgm:pt modelId="{2EDD9C15-C5C3-4D91-92E3-9D2EE79CEA52}" type="parTrans" cxnId="{FEB76F32-AA80-46C2-B378-F37BE29B1217}">
      <dgm:prSet/>
      <dgm:spPr/>
      <dgm:t>
        <a:bodyPr/>
        <a:lstStyle/>
        <a:p>
          <a:endParaRPr lang="en-US"/>
        </a:p>
      </dgm:t>
    </dgm:pt>
    <dgm:pt modelId="{94A8950B-451E-4456-865F-0FEB0543110C}" type="sibTrans" cxnId="{FEB76F32-AA80-46C2-B378-F37BE29B1217}">
      <dgm:prSet/>
      <dgm:spPr/>
      <dgm:t>
        <a:bodyPr/>
        <a:lstStyle/>
        <a:p>
          <a:endParaRPr lang="en-US"/>
        </a:p>
      </dgm:t>
    </dgm:pt>
    <dgm:pt modelId="{99EEF43A-CE15-4EC2-922C-C4A1711DDF6E}">
      <dgm:prSet/>
      <dgm:spPr/>
      <dgm:t>
        <a:bodyPr/>
        <a:lstStyle/>
        <a:p>
          <a:r>
            <a:rPr lang="en-US"/>
            <a:t>Lab: Interventions and sensitivity analyses </a:t>
          </a:r>
        </a:p>
      </dgm:t>
    </dgm:pt>
    <dgm:pt modelId="{3D21ECA0-9C40-4C90-8062-55ABDCA2A8FC}" type="parTrans" cxnId="{86467004-F14D-455A-B692-329BFD60B345}">
      <dgm:prSet/>
      <dgm:spPr/>
      <dgm:t>
        <a:bodyPr/>
        <a:lstStyle/>
        <a:p>
          <a:endParaRPr lang="en-US"/>
        </a:p>
      </dgm:t>
    </dgm:pt>
    <dgm:pt modelId="{0CCA6D27-97A5-4843-9A84-994BDF565F00}" type="sibTrans" cxnId="{86467004-F14D-455A-B692-329BFD60B345}">
      <dgm:prSet/>
      <dgm:spPr/>
      <dgm:t>
        <a:bodyPr/>
        <a:lstStyle/>
        <a:p>
          <a:endParaRPr lang="en-US"/>
        </a:p>
      </dgm:t>
    </dgm:pt>
    <dgm:pt modelId="{876936C3-8F14-4FA3-9961-4475E5864743}">
      <dgm:prSet/>
      <dgm:spPr/>
      <dgm:t>
        <a:bodyPr/>
        <a:lstStyle/>
        <a:p>
          <a:r>
            <a:rPr lang="en-US"/>
            <a:t>Competition and evolutionary models</a:t>
          </a:r>
        </a:p>
      </dgm:t>
    </dgm:pt>
    <dgm:pt modelId="{669135E1-B964-47F7-8FFA-B980E2662E60}" type="parTrans" cxnId="{63F3A72A-B71D-4BCD-8B39-B7289D30C840}">
      <dgm:prSet/>
      <dgm:spPr/>
      <dgm:t>
        <a:bodyPr/>
        <a:lstStyle/>
        <a:p>
          <a:endParaRPr lang="en-US"/>
        </a:p>
      </dgm:t>
    </dgm:pt>
    <dgm:pt modelId="{FD6D70C9-F6E2-4A06-AB43-83D3C21A6584}" type="sibTrans" cxnId="{63F3A72A-B71D-4BCD-8B39-B7289D30C840}">
      <dgm:prSet/>
      <dgm:spPr/>
      <dgm:t>
        <a:bodyPr/>
        <a:lstStyle/>
        <a:p>
          <a:endParaRPr lang="en-US"/>
        </a:p>
      </dgm:t>
    </dgm:pt>
    <dgm:pt modelId="{AA80E1FB-E2A7-4EA4-BFE7-888AF0B828CD}">
      <dgm:prSet/>
      <dgm:spPr/>
      <dgm:t>
        <a:bodyPr/>
        <a:lstStyle/>
        <a:p>
          <a:r>
            <a:rPr lang="en-US"/>
            <a:t>Within host evolution</a:t>
          </a:r>
        </a:p>
      </dgm:t>
    </dgm:pt>
    <dgm:pt modelId="{5E8067D3-8F3E-4F38-AD57-14CD811AABC3}" type="parTrans" cxnId="{C5F88823-880E-4946-9988-63F4B20F5110}">
      <dgm:prSet/>
      <dgm:spPr/>
      <dgm:t>
        <a:bodyPr/>
        <a:lstStyle/>
        <a:p>
          <a:endParaRPr lang="en-US"/>
        </a:p>
      </dgm:t>
    </dgm:pt>
    <dgm:pt modelId="{53BCD97F-19CF-4FB4-9A5D-33D18D60D1CB}" type="sibTrans" cxnId="{C5F88823-880E-4946-9988-63F4B20F5110}">
      <dgm:prSet/>
      <dgm:spPr/>
      <dgm:t>
        <a:bodyPr/>
        <a:lstStyle/>
        <a:p>
          <a:endParaRPr lang="en-US"/>
        </a:p>
      </dgm:t>
    </dgm:pt>
    <dgm:pt modelId="{1499B1EA-5C2C-47A3-891E-B87333E6519B}">
      <dgm:prSet/>
      <dgm:spPr/>
      <dgm:t>
        <a:bodyPr/>
        <a:lstStyle/>
        <a:p>
          <a:r>
            <a:rPr lang="en-US"/>
            <a:t>Lab on Parameterization, calibration, and uncertainty</a:t>
          </a:r>
        </a:p>
      </dgm:t>
    </dgm:pt>
    <dgm:pt modelId="{BF790ECA-D1D8-4154-A6E9-861412B0D32E}" type="parTrans" cxnId="{41B53338-36A8-448B-AE91-78F7A9DEC35D}">
      <dgm:prSet/>
      <dgm:spPr/>
      <dgm:t>
        <a:bodyPr/>
        <a:lstStyle/>
        <a:p>
          <a:endParaRPr lang="en-US"/>
        </a:p>
      </dgm:t>
    </dgm:pt>
    <dgm:pt modelId="{C7FBCD56-D4AB-4A4C-BA7B-8AB694D911B4}" type="sibTrans" cxnId="{41B53338-36A8-448B-AE91-78F7A9DEC35D}">
      <dgm:prSet/>
      <dgm:spPr/>
      <dgm:t>
        <a:bodyPr/>
        <a:lstStyle/>
        <a:p>
          <a:endParaRPr lang="en-US"/>
        </a:p>
      </dgm:t>
    </dgm:pt>
    <dgm:pt modelId="{E8464ED5-91F2-49DE-B311-468A5B02BFC1}">
      <dgm:prSet/>
      <dgm:spPr/>
      <dgm:t>
        <a:bodyPr/>
        <a:lstStyle/>
        <a:p>
          <a:r>
            <a:rPr lang="en-US"/>
            <a:t>Health policy and economic evaluation models</a:t>
          </a:r>
        </a:p>
      </dgm:t>
    </dgm:pt>
    <dgm:pt modelId="{6D09448B-B992-4C82-88EA-CB72A97B3B7C}" type="parTrans" cxnId="{4BCF5CF1-5171-46F2-973B-4875BBF6E8D3}">
      <dgm:prSet/>
      <dgm:spPr/>
      <dgm:t>
        <a:bodyPr/>
        <a:lstStyle/>
        <a:p>
          <a:endParaRPr lang="en-US"/>
        </a:p>
      </dgm:t>
    </dgm:pt>
    <dgm:pt modelId="{CCC04FCC-7E5F-4355-8304-60A4956E3549}" type="sibTrans" cxnId="{4BCF5CF1-5171-46F2-973B-4875BBF6E8D3}">
      <dgm:prSet/>
      <dgm:spPr/>
      <dgm:t>
        <a:bodyPr/>
        <a:lstStyle/>
        <a:p>
          <a:endParaRPr lang="en-US"/>
        </a:p>
      </dgm:t>
    </dgm:pt>
    <dgm:pt modelId="{FB3263D9-28D3-4CAB-9112-981F3A809271}">
      <dgm:prSet/>
      <dgm:spPr/>
      <dgm:t>
        <a:bodyPr/>
        <a:lstStyle/>
        <a:p>
          <a:r>
            <a:rPr lang="en-US"/>
            <a:t>Uses and abuses of models</a:t>
          </a:r>
        </a:p>
      </dgm:t>
    </dgm:pt>
    <dgm:pt modelId="{6B2063BA-D391-46D5-8A75-89780112C929}" type="parTrans" cxnId="{D1B22FFF-D4AB-4392-831E-C4DCE3416B37}">
      <dgm:prSet/>
      <dgm:spPr/>
      <dgm:t>
        <a:bodyPr/>
        <a:lstStyle/>
        <a:p>
          <a:endParaRPr lang="en-US"/>
        </a:p>
      </dgm:t>
    </dgm:pt>
    <dgm:pt modelId="{EEEE26D4-955B-47E9-82D7-F20870DDB7B0}" type="sibTrans" cxnId="{D1B22FFF-D4AB-4392-831E-C4DCE3416B37}">
      <dgm:prSet/>
      <dgm:spPr/>
      <dgm:t>
        <a:bodyPr/>
        <a:lstStyle/>
        <a:p>
          <a:endParaRPr lang="en-US"/>
        </a:p>
      </dgm:t>
    </dgm:pt>
    <dgm:pt modelId="{33FBE06F-F57C-4F65-984D-6EE6387F245C}" type="pres">
      <dgm:prSet presAssocID="{EAFD7787-98A0-425E-9463-1272C6C34290}" presName="Name0" presStyleCnt="0">
        <dgm:presLayoutVars>
          <dgm:dir/>
          <dgm:resizeHandles val="exact"/>
        </dgm:presLayoutVars>
      </dgm:prSet>
      <dgm:spPr/>
    </dgm:pt>
    <dgm:pt modelId="{2FF09B00-A03F-4010-BB11-28D242B22190}" type="pres">
      <dgm:prSet presAssocID="{F13A3D9D-AB50-46BB-9BF4-FE2E34FC5E0A}" presName="node" presStyleLbl="node1" presStyleIdx="0" presStyleCnt="17">
        <dgm:presLayoutVars>
          <dgm:bulletEnabled val="1"/>
        </dgm:presLayoutVars>
      </dgm:prSet>
      <dgm:spPr/>
    </dgm:pt>
    <dgm:pt modelId="{2355E624-741B-4125-9B2B-61D6C06DABD6}" type="pres">
      <dgm:prSet presAssocID="{932ADFE7-6F4D-4034-9A7F-48E22F1728AE}" presName="sibTrans" presStyleLbl="sibTrans1D1" presStyleIdx="0" presStyleCnt="16"/>
      <dgm:spPr/>
    </dgm:pt>
    <dgm:pt modelId="{0834CED2-DEEA-4769-B19C-2BDF9A4D3953}" type="pres">
      <dgm:prSet presAssocID="{932ADFE7-6F4D-4034-9A7F-48E22F1728AE}" presName="connectorText" presStyleLbl="sibTrans1D1" presStyleIdx="0" presStyleCnt="16"/>
      <dgm:spPr/>
    </dgm:pt>
    <dgm:pt modelId="{25D9CB0A-21B0-42F1-9E08-5C02C2B4DE47}" type="pres">
      <dgm:prSet presAssocID="{8DA87372-ABFC-4AF7-B0B8-84E78F34302D}" presName="node" presStyleLbl="node1" presStyleIdx="1" presStyleCnt="17">
        <dgm:presLayoutVars>
          <dgm:bulletEnabled val="1"/>
        </dgm:presLayoutVars>
      </dgm:prSet>
      <dgm:spPr/>
    </dgm:pt>
    <dgm:pt modelId="{0F772A5A-3333-4085-B2E4-58F8EE18A799}" type="pres">
      <dgm:prSet presAssocID="{10BF47B8-D1D6-49BF-BB0A-62B444DE482A}" presName="sibTrans" presStyleLbl="sibTrans1D1" presStyleIdx="1" presStyleCnt="16"/>
      <dgm:spPr/>
    </dgm:pt>
    <dgm:pt modelId="{8A3981C8-E812-47BD-870A-9B9A03DC71BF}" type="pres">
      <dgm:prSet presAssocID="{10BF47B8-D1D6-49BF-BB0A-62B444DE482A}" presName="connectorText" presStyleLbl="sibTrans1D1" presStyleIdx="1" presStyleCnt="16"/>
      <dgm:spPr/>
    </dgm:pt>
    <dgm:pt modelId="{52F166E0-DEDC-401C-A29A-70A2CBE192A1}" type="pres">
      <dgm:prSet presAssocID="{36EAB861-7345-40FB-B992-E8BED8E2832C}" presName="node" presStyleLbl="node1" presStyleIdx="2" presStyleCnt="17">
        <dgm:presLayoutVars>
          <dgm:bulletEnabled val="1"/>
        </dgm:presLayoutVars>
      </dgm:prSet>
      <dgm:spPr/>
    </dgm:pt>
    <dgm:pt modelId="{89E6E13B-E4A9-4637-BA59-D0E768C044E4}" type="pres">
      <dgm:prSet presAssocID="{5B1D7931-154E-4BE0-88D6-74585874E58A}" presName="sibTrans" presStyleLbl="sibTrans1D1" presStyleIdx="2" presStyleCnt="16"/>
      <dgm:spPr/>
    </dgm:pt>
    <dgm:pt modelId="{2B652AB0-EDAE-4087-83F7-CE7825DD469C}" type="pres">
      <dgm:prSet presAssocID="{5B1D7931-154E-4BE0-88D6-74585874E58A}" presName="connectorText" presStyleLbl="sibTrans1D1" presStyleIdx="2" presStyleCnt="16"/>
      <dgm:spPr/>
    </dgm:pt>
    <dgm:pt modelId="{5188B441-24AA-4A2D-98E6-FA48B7E945A4}" type="pres">
      <dgm:prSet presAssocID="{4D13EE09-9101-44FD-AE5D-B01F6BF7FE44}" presName="node" presStyleLbl="node1" presStyleIdx="3" presStyleCnt="17">
        <dgm:presLayoutVars>
          <dgm:bulletEnabled val="1"/>
        </dgm:presLayoutVars>
      </dgm:prSet>
      <dgm:spPr/>
    </dgm:pt>
    <dgm:pt modelId="{499C1554-C68C-4EAA-8161-86A176F6BF96}" type="pres">
      <dgm:prSet presAssocID="{6B0F8716-D924-48B6-B0E4-79B201C69BFB}" presName="sibTrans" presStyleLbl="sibTrans1D1" presStyleIdx="3" presStyleCnt="16"/>
      <dgm:spPr/>
    </dgm:pt>
    <dgm:pt modelId="{E167D866-BAD7-4A65-B0A5-E6CE92DF1765}" type="pres">
      <dgm:prSet presAssocID="{6B0F8716-D924-48B6-B0E4-79B201C69BFB}" presName="connectorText" presStyleLbl="sibTrans1D1" presStyleIdx="3" presStyleCnt="16"/>
      <dgm:spPr/>
    </dgm:pt>
    <dgm:pt modelId="{1CA9474E-0234-48FB-9316-143DF698BD6F}" type="pres">
      <dgm:prSet presAssocID="{AC629ABA-B7DE-427E-8243-84A220B95F66}" presName="node" presStyleLbl="node1" presStyleIdx="4" presStyleCnt="17">
        <dgm:presLayoutVars>
          <dgm:bulletEnabled val="1"/>
        </dgm:presLayoutVars>
      </dgm:prSet>
      <dgm:spPr/>
    </dgm:pt>
    <dgm:pt modelId="{EDCB3963-2BE8-4DA7-A7D9-63A657FE706E}" type="pres">
      <dgm:prSet presAssocID="{EA31FED9-BFD6-4F28-A50F-9D04CC759D68}" presName="sibTrans" presStyleLbl="sibTrans1D1" presStyleIdx="4" presStyleCnt="16"/>
      <dgm:spPr/>
    </dgm:pt>
    <dgm:pt modelId="{F31331E5-3B92-4116-B981-B5B030015F46}" type="pres">
      <dgm:prSet presAssocID="{EA31FED9-BFD6-4F28-A50F-9D04CC759D68}" presName="connectorText" presStyleLbl="sibTrans1D1" presStyleIdx="4" presStyleCnt="16"/>
      <dgm:spPr/>
    </dgm:pt>
    <dgm:pt modelId="{27225D10-48E5-43BE-8EC3-01C7D8A2A0F2}" type="pres">
      <dgm:prSet presAssocID="{5D1EC0D4-5F95-44C0-9676-065DFBEB2EBD}" presName="node" presStyleLbl="node1" presStyleIdx="5" presStyleCnt="17">
        <dgm:presLayoutVars>
          <dgm:bulletEnabled val="1"/>
        </dgm:presLayoutVars>
      </dgm:prSet>
      <dgm:spPr/>
    </dgm:pt>
    <dgm:pt modelId="{6E818139-9123-4EA5-8A4E-FA9BD36A6C65}" type="pres">
      <dgm:prSet presAssocID="{0BD47185-9727-408A-9901-E25C42F87557}" presName="sibTrans" presStyleLbl="sibTrans1D1" presStyleIdx="5" presStyleCnt="16"/>
      <dgm:spPr/>
    </dgm:pt>
    <dgm:pt modelId="{7DF9971B-0F8D-4BB9-86E2-7DE6DCE76C19}" type="pres">
      <dgm:prSet presAssocID="{0BD47185-9727-408A-9901-E25C42F87557}" presName="connectorText" presStyleLbl="sibTrans1D1" presStyleIdx="5" presStyleCnt="16"/>
      <dgm:spPr/>
    </dgm:pt>
    <dgm:pt modelId="{7CF14C94-F87F-45FF-87B1-C032896F1BC2}" type="pres">
      <dgm:prSet presAssocID="{EDE9185E-874D-4BBC-B8A0-7B9319083693}" presName="node" presStyleLbl="node1" presStyleIdx="6" presStyleCnt="17">
        <dgm:presLayoutVars>
          <dgm:bulletEnabled val="1"/>
        </dgm:presLayoutVars>
      </dgm:prSet>
      <dgm:spPr/>
    </dgm:pt>
    <dgm:pt modelId="{6BA7F1C3-76FA-4FA7-A480-D508D040E681}" type="pres">
      <dgm:prSet presAssocID="{2940E8DF-78F5-4FFF-87C2-CBE2ED5B1136}" presName="sibTrans" presStyleLbl="sibTrans1D1" presStyleIdx="6" presStyleCnt="16"/>
      <dgm:spPr/>
    </dgm:pt>
    <dgm:pt modelId="{74F25CB8-0460-488E-B2CE-AED2BDD57BF0}" type="pres">
      <dgm:prSet presAssocID="{2940E8DF-78F5-4FFF-87C2-CBE2ED5B1136}" presName="connectorText" presStyleLbl="sibTrans1D1" presStyleIdx="6" presStyleCnt="16"/>
      <dgm:spPr/>
    </dgm:pt>
    <dgm:pt modelId="{6DBFD550-83C3-49B8-BE3D-88ADD5F05FEA}" type="pres">
      <dgm:prSet presAssocID="{3F90BAE7-8F33-4811-8620-541EAC8CCD57}" presName="node" presStyleLbl="node1" presStyleIdx="7" presStyleCnt="17">
        <dgm:presLayoutVars>
          <dgm:bulletEnabled val="1"/>
        </dgm:presLayoutVars>
      </dgm:prSet>
      <dgm:spPr/>
    </dgm:pt>
    <dgm:pt modelId="{3A07C841-72F0-4250-8111-86615B9C4CA4}" type="pres">
      <dgm:prSet presAssocID="{D61D6E9E-264A-4E69-8C1E-814F661E7C2D}" presName="sibTrans" presStyleLbl="sibTrans1D1" presStyleIdx="7" presStyleCnt="16"/>
      <dgm:spPr/>
    </dgm:pt>
    <dgm:pt modelId="{DCB7A635-A265-4570-97CC-EAD3C4CE6F09}" type="pres">
      <dgm:prSet presAssocID="{D61D6E9E-264A-4E69-8C1E-814F661E7C2D}" presName="connectorText" presStyleLbl="sibTrans1D1" presStyleIdx="7" presStyleCnt="16"/>
      <dgm:spPr/>
    </dgm:pt>
    <dgm:pt modelId="{EE07531E-EBD2-40CB-9770-130D52CBFE6E}" type="pres">
      <dgm:prSet presAssocID="{36E754CF-717E-4C71-A75E-7F46BF540592}" presName="node" presStyleLbl="node1" presStyleIdx="8" presStyleCnt="17">
        <dgm:presLayoutVars>
          <dgm:bulletEnabled val="1"/>
        </dgm:presLayoutVars>
      </dgm:prSet>
      <dgm:spPr/>
    </dgm:pt>
    <dgm:pt modelId="{731E08D6-37AA-4571-89AF-2EA5621A630B}" type="pres">
      <dgm:prSet presAssocID="{FDEF1FE8-EFEA-4266-B807-796CFC114B82}" presName="sibTrans" presStyleLbl="sibTrans1D1" presStyleIdx="8" presStyleCnt="16"/>
      <dgm:spPr/>
    </dgm:pt>
    <dgm:pt modelId="{F2101693-D049-4C35-82D2-CD9D79D4731A}" type="pres">
      <dgm:prSet presAssocID="{FDEF1FE8-EFEA-4266-B807-796CFC114B82}" presName="connectorText" presStyleLbl="sibTrans1D1" presStyleIdx="8" presStyleCnt="16"/>
      <dgm:spPr/>
    </dgm:pt>
    <dgm:pt modelId="{9B1912C2-E1CF-4051-AE6C-E6AC579FEC2D}" type="pres">
      <dgm:prSet presAssocID="{0B0C9CE7-2498-4398-9FA7-4A8CA83DED80}" presName="node" presStyleLbl="node1" presStyleIdx="9" presStyleCnt="17">
        <dgm:presLayoutVars>
          <dgm:bulletEnabled val="1"/>
        </dgm:presLayoutVars>
      </dgm:prSet>
      <dgm:spPr/>
    </dgm:pt>
    <dgm:pt modelId="{B3B2B9B5-8866-4998-A4B8-737F762C2618}" type="pres">
      <dgm:prSet presAssocID="{3079668C-D2AB-4B1B-A932-CCE3C351D36D}" presName="sibTrans" presStyleLbl="sibTrans1D1" presStyleIdx="9" presStyleCnt="16"/>
      <dgm:spPr/>
    </dgm:pt>
    <dgm:pt modelId="{86B5669F-D7E2-4947-8060-CB0028F26C76}" type="pres">
      <dgm:prSet presAssocID="{3079668C-D2AB-4B1B-A932-CCE3C351D36D}" presName="connectorText" presStyleLbl="sibTrans1D1" presStyleIdx="9" presStyleCnt="16"/>
      <dgm:spPr/>
    </dgm:pt>
    <dgm:pt modelId="{235A7C18-EF72-4CC0-A9FA-968B5D12691A}" type="pres">
      <dgm:prSet presAssocID="{E3717D9A-C5BA-46D7-801E-61B47EB8790A}" presName="node" presStyleLbl="node1" presStyleIdx="10" presStyleCnt="17">
        <dgm:presLayoutVars>
          <dgm:bulletEnabled val="1"/>
        </dgm:presLayoutVars>
      </dgm:prSet>
      <dgm:spPr/>
    </dgm:pt>
    <dgm:pt modelId="{C33C8E13-4745-4CE1-A244-5F8C2BB2D68F}" type="pres">
      <dgm:prSet presAssocID="{94A8950B-451E-4456-865F-0FEB0543110C}" presName="sibTrans" presStyleLbl="sibTrans1D1" presStyleIdx="10" presStyleCnt="16"/>
      <dgm:spPr/>
    </dgm:pt>
    <dgm:pt modelId="{C6696659-0678-4FC5-A229-E8C309632A67}" type="pres">
      <dgm:prSet presAssocID="{94A8950B-451E-4456-865F-0FEB0543110C}" presName="connectorText" presStyleLbl="sibTrans1D1" presStyleIdx="10" presStyleCnt="16"/>
      <dgm:spPr/>
    </dgm:pt>
    <dgm:pt modelId="{627FDB46-35B9-465E-920E-EE2F59C93157}" type="pres">
      <dgm:prSet presAssocID="{99EEF43A-CE15-4EC2-922C-C4A1711DDF6E}" presName="node" presStyleLbl="node1" presStyleIdx="11" presStyleCnt="17">
        <dgm:presLayoutVars>
          <dgm:bulletEnabled val="1"/>
        </dgm:presLayoutVars>
      </dgm:prSet>
      <dgm:spPr/>
    </dgm:pt>
    <dgm:pt modelId="{522BC0D9-9BD0-439D-9DA8-9267026CCDDB}" type="pres">
      <dgm:prSet presAssocID="{0CCA6D27-97A5-4843-9A84-994BDF565F00}" presName="sibTrans" presStyleLbl="sibTrans1D1" presStyleIdx="11" presStyleCnt="16"/>
      <dgm:spPr/>
    </dgm:pt>
    <dgm:pt modelId="{0E0DCF7E-8F13-4CF9-994E-A9298CED8B55}" type="pres">
      <dgm:prSet presAssocID="{0CCA6D27-97A5-4843-9A84-994BDF565F00}" presName="connectorText" presStyleLbl="sibTrans1D1" presStyleIdx="11" presStyleCnt="16"/>
      <dgm:spPr/>
    </dgm:pt>
    <dgm:pt modelId="{4D02FC74-A11D-4C42-8317-0910A4B7276F}" type="pres">
      <dgm:prSet presAssocID="{876936C3-8F14-4FA3-9961-4475E5864743}" presName="node" presStyleLbl="node1" presStyleIdx="12" presStyleCnt="17">
        <dgm:presLayoutVars>
          <dgm:bulletEnabled val="1"/>
        </dgm:presLayoutVars>
      </dgm:prSet>
      <dgm:spPr/>
    </dgm:pt>
    <dgm:pt modelId="{F2B5D056-EFFB-4D32-94E0-91FAC50BF20F}" type="pres">
      <dgm:prSet presAssocID="{FD6D70C9-F6E2-4A06-AB43-83D3C21A6584}" presName="sibTrans" presStyleLbl="sibTrans1D1" presStyleIdx="12" presStyleCnt="16"/>
      <dgm:spPr/>
    </dgm:pt>
    <dgm:pt modelId="{22C65A11-DBC5-4E4A-84CA-CF64B4B031A5}" type="pres">
      <dgm:prSet presAssocID="{FD6D70C9-F6E2-4A06-AB43-83D3C21A6584}" presName="connectorText" presStyleLbl="sibTrans1D1" presStyleIdx="12" presStyleCnt="16"/>
      <dgm:spPr/>
    </dgm:pt>
    <dgm:pt modelId="{45753E0F-163E-4AA8-9277-D0871F6DF653}" type="pres">
      <dgm:prSet presAssocID="{AA80E1FB-E2A7-4EA4-BFE7-888AF0B828CD}" presName="node" presStyleLbl="node1" presStyleIdx="13" presStyleCnt="17">
        <dgm:presLayoutVars>
          <dgm:bulletEnabled val="1"/>
        </dgm:presLayoutVars>
      </dgm:prSet>
      <dgm:spPr/>
    </dgm:pt>
    <dgm:pt modelId="{DD35C2B4-4A6B-40B5-95BD-62D5F209025F}" type="pres">
      <dgm:prSet presAssocID="{53BCD97F-19CF-4FB4-9A5D-33D18D60D1CB}" presName="sibTrans" presStyleLbl="sibTrans1D1" presStyleIdx="13" presStyleCnt="16"/>
      <dgm:spPr/>
    </dgm:pt>
    <dgm:pt modelId="{5FFFAF5B-B256-4F07-84D7-ECAB32C17939}" type="pres">
      <dgm:prSet presAssocID="{53BCD97F-19CF-4FB4-9A5D-33D18D60D1CB}" presName="connectorText" presStyleLbl="sibTrans1D1" presStyleIdx="13" presStyleCnt="16"/>
      <dgm:spPr/>
    </dgm:pt>
    <dgm:pt modelId="{FBE4F787-4AB1-4A84-88FA-E46968E3C8FE}" type="pres">
      <dgm:prSet presAssocID="{1499B1EA-5C2C-47A3-891E-B87333E6519B}" presName="node" presStyleLbl="node1" presStyleIdx="14" presStyleCnt="17">
        <dgm:presLayoutVars>
          <dgm:bulletEnabled val="1"/>
        </dgm:presLayoutVars>
      </dgm:prSet>
      <dgm:spPr/>
    </dgm:pt>
    <dgm:pt modelId="{EDFBA90A-4888-47B8-8D0A-B0BB79CC4A51}" type="pres">
      <dgm:prSet presAssocID="{C7FBCD56-D4AB-4A4C-BA7B-8AB694D911B4}" presName="sibTrans" presStyleLbl="sibTrans1D1" presStyleIdx="14" presStyleCnt="16"/>
      <dgm:spPr/>
    </dgm:pt>
    <dgm:pt modelId="{D50494DB-EC6D-4623-A914-29241B77C816}" type="pres">
      <dgm:prSet presAssocID="{C7FBCD56-D4AB-4A4C-BA7B-8AB694D911B4}" presName="connectorText" presStyleLbl="sibTrans1D1" presStyleIdx="14" presStyleCnt="16"/>
      <dgm:spPr/>
    </dgm:pt>
    <dgm:pt modelId="{2E873A18-3BB8-4867-B4EC-CD4D6914386C}" type="pres">
      <dgm:prSet presAssocID="{E8464ED5-91F2-49DE-B311-468A5B02BFC1}" presName="node" presStyleLbl="node1" presStyleIdx="15" presStyleCnt="17">
        <dgm:presLayoutVars>
          <dgm:bulletEnabled val="1"/>
        </dgm:presLayoutVars>
      </dgm:prSet>
      <dgm:spPr/>
    </dgm:pt>
    <dgm:pt modelId="{9168A32A-329B-4436-A4E8-1968BCAE95A6}" type="pres">
      <dgm:prSet presAssocID="{CCC04FCC-7E5F-4355-8304-60A4956E3549}" presName="sibTrans" presStyleLbl="sibTrans1D1" presStyleIdx="15" presStyleCnt="16"/>
      <dgm:spPr/>
    </dgm:pt>
    <dgm:pt modelId="{01144ABE-4EBB-4545-B3F3-A8B5B606012B}" type="pres">
      <dgm:prSet presAssocID="{CCC04FCC-7E5F-4355-8304-60A4956E3549}" presName="connectorText" presStyleLbl="sibTrans1D1" presStyleIdx="15" presStyleCnt="16"/>
      <dgm:spPr/>
    </dgm:pt>
    <dgm:pt modelId="{AF09C222-1D99-4F9B-882C-509DBA6E7A14}" type="pres">
      <dgm:prSet presAssocID="{FB3263D9-28D3-4CAB-9112-981F3A809271}" presName="node" presStyleLbl="node1" presStyleIdx="16" presStyleCnt="17">
        <dgm:presLayoutVars>
          <dgm:bulletEnabled val="1"/>
        </dgm:presLayoutVars>
      </dgm:prSet>
      <dgm:spPr/>
    </dgm:pt>
  </dgm:ptLst>
  <dgm:cxnLst>
    <dgm:cxn modelId="{86467004-F14D-455A-B692-329BFD60B345}" srcId="{EAFD7787-98A0-425E-9463-1272C6C34290}" destId="{99EEF43A-CE15-4EC2-922C-C4A1711DDF6E}" srcOrd="11" destOrd="0" parTransId="{3D21ECA0-9C40-4C90-8062-55ABDCA2A8FC}" sibTransId="{0CCA6D27-97A5-4843-9A84-994BDF565F00}"/>
    <dgm:cxn modelId="{47F8D605-5633-4568-83FC-F44DBACBD2C2}" srcId="{EAFD7787-98A0-425E-9463-1272C6C34290}" destId="{4D13EE09-9101-44FD-AE5D-B01F6BF7FE44}" srcOrd="3" destOrd="0" parTransId="{2FD819F7-B992-4536-A3E0-3407732C43E2}" sibTransId="{6B0F8716-D924-48B6-B0E4-79B201C69BFB}"/>
    <dgm:cxn modelId="{C8A26B08-8B7E-429B-83E3-3FF432A1AD6E}" type="presOf" srcId="{6B0F8716-D924-48B6-B0E4-79B201C69BFB}" destId="{E167D866-BAD7-4A65-B0A5-E6CE92DF1765}" srcOrd="1" destOrd="0" presId="urn:microsoft.com/office/officeart/2016/7/layout/RepeatingBendingProcessNew"/>
    <dgm:cxn modelId="{1F84E00F-FDE2-4C80-8C31-EA8307497A5E}" type="presOf" srcId="{CCC04FCC-7E5F-4355-8304-60A4956E3549}" destId="{01144ABE-4EBB-4545-B3F3-A8B5B606012B}" srcOrd="1" destOrd="0" presId="urn:microsoft.com/office/officeart/2016/7/layout/RepeatingBendingProcessNew"/>
    <dgm:cxn modelId="{8B735714-9E0F-4F8A-B7F5-5F17933F8137}" type="presOf" srcId="{932ADFE7-6F4D-4034-9A7F-48E22F1728AE}" destId="{0834CED2-DEEA-4769-B19C-2BDF9A4D3953}" srcOrd="1" destOrd="0" presId="urn:microsoft.com/office/officeart/2016/7/layout/RepeatingBendingProcessNew"/>
    <dgm:cxn modelId="{56E3AB14-2539-4A40-BC39-75EB7D3BE7A4}" type="presOf" srcId="{FDEF1FE8-EFEA-4266-B807-796CFC114B82}" destId="{731E08D6-37AA-4571-89AF-2EA5621A630B}" srcOrd="0" destOrd="0" presId="urn:microsoft.com/office/officeart/2016/7/layout/RepeatingBendingProcessNew"/>
    <dgm:cxn modelId="{3F33831A-4503-4DA9-AA26-D5F435FC742F}" type="presOf" srcId="{F13A3D9D-AB50-46BB-9BF4-FE2E34FC5E0A}" destId="{2FF09B00-A03F-4010-BB11-28D242B22190}" srcOrd="0" destOrd="0" presId="urn:microsoft.com/office/officeart/2016/7/layout/RepeatingBendingProcessNew"/>
    <dgm:cxn modelId="{CF61881B-AF64-49FA-9D9B-EC5CAACC7D9B}" srcId="{EAFD7787-98A0-425E-9463-1272C6C34290}" destId="{36EAB861-7345-40FB-B992-E8BED8E2832C}" srcOrd="2" destOrd="0" parTransId="{AD8D3D15-0332-409E-AF41-BD1C7D5DE05A}" sibTransId="{5B1D7931-154E-4BE0-88D6-74585874E58A}"/>
    <dgm:cxn modelId="{C5F88823-880E-4946-9988-63F4B20F5110}" srcId="{EAFD7787-98A0-425E-9463-1272C6C34290}" destId="{AA80E1FB-E2A7-4EA4-BFE7-888AF0B828CD}" srcOrd="13" destOrd="0" parTransId="{5E8067D3-8F3E-4F38-AD57-14CD811AABC3}" sibTransId="{53BCD97F-19CF-4FB4-9A5D-33D18D60D1CB}"/>
    <dgm:cxn modelId="{9F7E8624-0BA1-41CE-A32B-B1CB768584D7}" type="presOf" srcId="{EDE9185E-874D-4BBC-B8A0-7B9319083693}" destId="{7CF14C94-F87F-45FF-87B1-C032896F1BC2}" srcOrd="0" destOrd="0" presId="urn:microsoft.com/office/officeart/2016/7/layout/RepeatingBendingProcessNew"/>
    <dgm:cxn modelId="{CDB75226-811D-434C-8074-13A91A2620B6}" type="presOf" srcId="{D61D6E9E-264A-4E69-8C1E-814F661E7C2D}" destId="{3A07C841-72F0-4250-8111-86615B9C4CA4}" srcOrd="0" destOrd="0" presId="urn:microsoft.com/office/officeart/2016/7/layout/RepeatingBendingProcessNew"/>
    <dgm:cxn modelId="{9238A527-53D7-489C-8987-5FF1EB22F4F0}" type="presOf" srcId="{FB3263D9-28D3-4CAB-9112-981F3A809271}" destId="{AF09C222-1D99-4F9B-882C-509DBA6E7A14}" srcOrd="0" destOrd="0" presId="urn:microsoft.com/office/officeart/2016/7/layout/RepeatingBendingProcessNew"/>
    <dgm:cxn modelId="{BD93D628-81B1-4EBE-8366-BB5FB66D5030}" srcId="{EAFD7787-98A0-425E-9463-1272C6C34290}" destId="{EDE9185E-874D-4BBC-B8A0-7B9319083693}" srcOrd="6" destOrd="0" parTransId="{BCE9B7C8-79E7-46E0-BFCE-0F89F1F8919C}" sibTransId="{2940E8DF-78F5-4FFF-87C2-CBE2ED5B1136}"/>
    <dgm:cxn modelId="{63F3A72A-B71D-4BCD-8B39-B7289D30C840}" srcId="{EAFD7787-98A0-425E-9463-1272C6C34290}" destId="{876936C3-8F14-4FA3-9961-4475E5864743}" srcOrd="12" destOrd="0" parTransId="{669135E1-B964-47F7-8FFA-B980E2662E60}" sibTransId="{FD6D70C9-F6E2-4A06-AB43-83D3C21A6584}"/>
    <dgm:cxn modelId="{C730D92C-8413-4219-A2DE-062F962503D9}" type="presOf" srcId="{FDEF1FE8-EFEA-4266-B807-796CFC114B82}" destId="{F2101693-D049-4C35-82D2-CD9D79D4731A}" srcOrd="1" destOrd="0" presId="urn:microsoft.com/office/officeart/2016/7/layout/RepeatingBendingProcessNew"/>
    <dgm:cxn modelId="{FEB76F32-AA80-46C2-B378-F37BE29B1217}" srcId="{EAFD7787-98A0-425E-9463-1272C6C34290}" destId="{E3717D9A-C5BA-46D7-801E-61B47EB8790A}" srcOrd="10" destOrd="0" parTransId="{2EDD9C15-C5C3-4D91-92E3-9D2EE79CEA52}" sibTransId="{94A8950B-451E-4456-865F-0FEB0543110C}"/>
    <dgm:cxn modelId="{7E6F0D35-D8F9-4E17-8448-AA1D7E2BFB4A}" type="presOf" srcId="{3F90BAE7-8F33-4811-8620-541EAC8CCD57}" destId="{6DBFD550-83C3-49B8-BE3D-88ADD5F05FEA}" srcOrd="0" destOrd="0" presId="urn:microsoft.com/office/officeart/2016/7/layout/RepeatingBendingProcessNew"/>
    <dgm:cxn modelId="{41B53338-36A8-448B-AE91-78F7A9DEC35D}" srcId="{EAFD7787-98A0-425E-9463-1272C6C34290}" destId="{1499B1EA-5C2C-47A3-891E-B87333E6519B}" srcOrd="14" destOrd="0" parTransId="{BF790ECA-D1D8-4154-A6E9-861412B0D32E}" sibTransId="{C7FBCD56-D4AB-4A4C-BA7B-8AB694D911B4}"/>
    <dgm:cxn modelId="{90A7D938-7D5E-45B3-BE15-2BC8C332B002}" type="presOf" srcId="{6B0F8716-D924-48B6-B0E4-79B201C69BFB}" destId="{499C1554-C68C-4EAA-8161-86A176F6BF96}" srcOrd="0" destOrd="0" presId="urn:microsoft.com/office/officeart/2016/7/layout/RepeatingBendingProcessNew"/>
    <dgm:cxn modelId="{9FF56B3D-C56A-4AEC-B290-9B2C33C25672}" srcId="{EAFD7787-98A0-425E-9463-1272C6C34290}" destId="{0B0C9CE7-2498-4398-9FA7-4A8CA83DED80}" srcOrd="9" destOrd="0" parTransId="{563E8B4F-3012-48FA-877E-ED5D22AC64FA}" sibTransId="{3079668C-D2AB-4B1B-A932-CCE3C351D36D}"/>
    <dgm:cxn modelId="{21208A5C-4A50-4259-A270-01BB946C0ED4}" type="presOf" srcId="{0B0C9CE7-2498-4398-9FA7-4A8CA83DED80}" destId="{9B1912C2-E1CF-4051-AE6C-E6AC579FEC2D}" srcOrd="0" destOrd="0" presId="urn:microsoft.com/office/officeart/2016/7/layout/RepeatingBendingProcessNew"/>
    <dgm:cxn modelId="{DA551563-17B2-4C76-8EC3-37F4714C518D}" type="presOf" srcId="{94A8950B-451E-4456-865F-0FEB0543110C}" destId="{C6696659-0678-4FC5-A229-E8C309632A67}" srcOrd="1" destOrd="0" presId="urn:microsoft.com/office/officeart/2016/7/layout/RepeatingBendingProcessNew"/>
    <dgm:cxn modelId="{BA3F7B43-6B57-47A9-8D96-B7D4F904C71E}" type="presOf" srcId="{99EEF43A-CE15-4EC2-922C-C4A1711DDF6E}" destId="{627FDB46-35B9-465E-920E-EE2F59C93157}" srcOrd="0" destOrd="0" presId="urn:microsoft.com/office/officeart/2016/7/layout/RepeatingBendingProcessNew"/>
    <dgm:cxn modelId="{07EC4045-AD0E-4A11-82AD-7E798723F483}" type="presOf" srcId="{C7FBCD56-D4AB-4A4C-BA7B-8AB694D911B4}" destId="{D50494DB-EC6D-4623-A914-29241B77C816}" srcOrd="1" destOrd="0" presId="urn:microsoft.com/office/officeart/2016/7/layout/RepeatingBendingProcessNew"/>
    <dgm:cxn modelId="{15329E46-626A-457E-A5B3-C5F06E93D2CC}" type="presOf" srcId="{EAFD7787-98A0-425E-9463-1272C6C34290}" destId="{33FBE06F-F57C-4F65-984D-6EE6387F245C}" srcOrd="0" destOrd="0" presId="urn:microsoft.com/office/officeart/2016/7/layout/RepeatingBendingProcessNew"/>
    <dgm:cxn modelId="{96C48C48-AD73-439E-9C45-4455DCCEC2B7}" srcId="{EAFD7787-98A0-425E-9463-1272C6C34290}" destId="{3F90BAE7-8F33-4811-8620-541EAC8CCD57}" srcOrd="7" destOrd="0" parTransId="{31CA585A-9842-4320-98FC-E7ECCFC7FC6B}" sibTransId="{D61D6E9E-264A-4E69-8C1E-814F661E7C2D}"/>
    <dgm:cxn modelId="{0E391369-2F73-48C1-A5B1-E9A965D5728E}" type="presOf" srcId="{EA31FED9-BFD6-4F28-A50F-9D04CC759D68}" destId="{F31331E5-3B92-4116-B981-B5B030015F46}" srcOrd="1" destOrd="0" presId="urn:microsoft.com/office/officeart/2016/7/layout/RepeatingBendingProcessNew"/>
    <dgm:cxn modelId="{A064436B-F82F-416F-BF10-37A1465C9966}" srcId="{EAFD7787-98A0-425E-9463-1272C6C34290}" destId="{F13A3D9D-AB50-46BB-9BF4-FE2E34FC5E0A}" srcOrd="0" destOrd="0" parTransId="{2AE597E3-EA0A-48E0-9805-E573EE2B3CD3}" sibTransId="{932ADFE7-6F4D-4034-9A7F-48E22F1728AE}"/>
    <dgm:cxn modelId="{102AF86B-0E35-42BC-B416-3C56C5EFF6CF}" type="presOf" srcId="{10BF47B8-D1D6-49BF-BB0A-62B444DE482A}" destId="{0F772A5A-3333-4085-B2E4-58F8EE18A799}" srcOrd="0" destOrd="0" presId="urn:microsoft.com/office/officeart/2016/7/layout/RepeatingBendingProcessNew"/>
    <dgm:cxn modelId="{D63C1770-E262-447C-BDF5-9E9FA94CAE0B}" type="presOf" srcId="{1499B1EA-5C2C-47A3-891E-B87333E6519B}" destId="{FBE4F787-4AB1-4A84-88FA-E46968E3C8FE}" srcOrd="0" destOrd="0" presId="urn:microsoft.com/office/officeart/2016/7/layout/RepeatingBendingProcessNew"/>
    <dgm:cxn modelId="{1C7DF271-2465-40FC-AB1D-24E461023057}" type="presOf" srcId="{2940E8DF-78F5-4FFF-87C2-CBE2ED5B1136}" destId="{6BA7F1C3-76FA-4FA7-A480-D508D040E681}" srcOrd="0" destOrd="0" presId="urn:microsoft.com/office/officeart/2016/7/layout/RepeatingBendingProcessNew"/>
    <dgm:cxn modelId="{AABBD474-A60F-4BB0-B1F5-01A00C881D5F}" type="presOf" srcId="{53BCD97F-19CF-4FB4-9A5D-33D18D60D1CB}" destId="{DD35C2B4-4A6B-40B5-95BD-62D5F209025F}" srcOrd="0" destOrd="0" presId="urn:microsoft.com/office/officeart/2016/7/layout/RepeatingBendingProcessNew"/>
    <dgm:cxn modelId="{169AA076-049C-4C3C-9470-880047885CB8}" srcId="{EAFD7787-98A0-425E-9463-1272C6C34290}" destId="{5D1EC0D4-5F95-44C0-9676-065DFBEB2EBD}" srcOrd="5" destOrd="0" parTransId="{1CA36CF6-E42B-4E5B-98C8-9D9ACADAE6A1}" sibTransId="{0BD47185-9727-408A-9901-E25C42F87557}"/>
    <dgm:cxn modelId="{F80A0577-CA28-4554-927B-4F9788D833A6}" type="presOf" srcId="{2940E8DF-78F5-4FFF-87C2-CBE2ED5B1136}" destId="{74F25CB8-0460-488E-B2CE-AED2BDD57BF0}" srcOrd="1" destOrd="0" presId="urn:microsoft.com/office/officeart/2016/7/layout/RepeatingBendingProcessNew"/>
    <dgm:cxn modelId="{2F330757-DC54-4746-8AC0-B92B20F8F8EA}" srcId="{EAFD7787-98A0-425E-9463-1272C6C34290}" destId="{AC629ABA-B7DE-427E-8243-84A220B95F66}" srcOrd="4" destOrd="0" parTransId="{D429D728-63DD-4690-A51C-AF44EC674CA1}" sibTransId="{EA31FED9-BFD6-4F28-A50F-9D04CC759D68}"/>
    <dgm:cxn modelId="{8B1E788B-301D-41F2-B982-B741C964936A}" type="presOf" srcId="{D61D6E9E-264A-4E69-8C1E-814F661E7C2D}" destId="{DCB7A635-A265-4570-97CC-EAD3C4CE6F09}" srcOrd="1" destOrd="0" presId="urn:microsoft.com/office/officeart/2016/7/layout/RepeatingBendingProcessNew"/>
    <dgm:cxn modelId="{F4F3248D-C732-436E-A431-66B4F566D4AE}" type="presOf" srcId="{876936C3-8F14-4FA3-9961-4475E5864743}" destId="{4D02FC74-A11D-4C42-8317-0910A4B7276F}" srcOrd="0" destOrd="0" presId="urn:microsoft.com/office/officeart/2016/7/layout/RepeatingBendingProcessNew"/>
    <dgm:cxn modelId="{6B86E38D-53C2-4953-970E-EC02C403385E}" type="presOf" srcId="{4D13EE09-9101-44FD-AE5D-B01F6BF7FE44}" destId="{5188B441-24AA-4A2D-98E6-FA48B7E945A4}" srcOrd="0" destOrd="0" presId="urn:microsoft.com/office/officeart/2016/7/layout/RepeatingBendingProcessNew"/>
    <dgm:cxn modelId="{0DF26E8F-903B-4119-A5BF-D647708327A6}" type="presOf" srcId="{FD6D70C9-F6E2-4A06-AB43-83D3C21A6584}" destId="{F2B5D056-EFFB-4D32-94E0-91FAC50BF20F}" srcOrd="0" destOrd="0" presId="urn:microsoft.com/office/officeart/2016/7/layout/RepeatingBendingProcessNew"/>
    <dgm:cxn modelId="{23A99893-6B4E-4763-9113-CAC2EBA9F699}" type="presOf" srcId="{3079668C-D2AB-4B1B-A932-CCE3C351D36D}" destId="{B3B2B9B5-8866-4998-A4B8-737F762C2618}" srcOrd="0" destOrd="0" presId="urn:microsoft.com/office/officeart/2016/7/layout/RepeatingBendingProcessNew"/>
    <dgm:cxn modelId="{4C4D1D98-97D7-42B2-A957-62666FBEFFC7}" type="presOf" srcId="{94A8950B-451E-4456-865F-0FEB0543110C}" destId="{C33C8E13-4745-4CE1-A244-5F8C2BB2D68F}" srcOrd="0" destOrd="0" presId="urn:microsoft.com/office/officeart/2016/7/layout/RepeatingBendingProcessNew"/>
    <dgm:cxn modelId="{2CA69D99-A17E-4F12-BA61-3939948E25C3}" type="presOf" srcId="{0BD47185-9727-408A-9901-E25C42F87557}" destId="{7DF9971B-0F8D-4BB9-86E2-7DE6DCE76C19}" srcOrd="1" destOrd="0" presId="urn:microsoft.com/office/officeart/2016/7/layout/RepeatingBendingProcessNew"/>
    <dgm:cxn modelId="{A9F3C6A1-1B5A-4FA4-A3A3-E358F66BEA41}" type="presOf" srcId="{AC629ABA-B7DE-427E-8243-84A220B95F66}" destId="{1CA9474E-0234-48FB-9316-143DF698BD6F}" srcOrd="0" destOrd="0" presId="urn:microsoft.com/office/officeart/2016/7/layout/RepeatingBendingProcessNew"/>
    <dgm:cxn modelId="{048736A2-B2AA-4039-AB9A-A6E8071A420E}" type="presOf" srcId="{C7FBCD56-D4AB-4A4C-BA7B-8AB694D911B4}" destId="{EDFBA90A-4888-47B8-8D0A-B0BB79CC4A51}" srcOrd="0" destOrd="0" presId="urn:microsoft.com/office/officeart/2016/7/layout/RepeatingBendingProcessNew"/>
    <dgm:cxn modelId="{5FDDF1A6-2610-4CD5-9DE0-080D09B787FD}" type="presOf" srcId="{36EAB861-7345-40FB-B992-E8BED8E2832C}" destId="{52F166E0-DEDC-401C-A29A-70A2CBE192A1}" srcOrd="0" destOrd="0" presId="urn:microsoft.com/office/officeart/2016/7/layout/RepeatingBendingProcessNew"/>
    <dgm:cxn modelId="{D63850AE-DD48-4754-8814-1B302B046B24}" type="presOf" srcId="{EA31FED9-BFD6-4F28-A50F-9D04CC759D68}" destId="{EDCB3963-2BE8-4DA7-A7D9-63A657FE706E}" srcOrd="0" destOrd="0" presId="urn:microsoft.com/office/officeart/2016/7/layout/RepeatingBendingProcessNew"/>
    <dgm:cxn modelId="{DE1552AF-CC78-486F-9DD8-C926990241B7}" type="presOf" srcId="{10BF47B8-D1D6-49BF-BB0A-62B444DE482A}" destId="{8A3981C8-E812-47BD-870A-9B9A03DC71BF}" srcOrd="1" destOrd="0" presId="urn:microsoft.com/office/officeart/2016/7/layout/RepeatingBendingProcessNew"/>
    <dgm:cxn modelId="{F74F18B1-A620-428C-81DC-E8F1031A80DD}" type="presOf" srcId="{0CCA6D27-97A5-4843-9A84-994BDF565F00}" destId="{0E0DCF7E-8F13-4CF9-994E-A9298CED8B55}" srcOrd="1" destOrd="0" presId="urn:microsoft.com/office/officeart/2016/7/layout/RepeatingBendingProcessNew"/>
    <dgm:cxn modelId="{A650A6B3-9E57-4072-A0D7-6ABE4632B59A}" type="presOf" srcId="{5B1D7931-154E-4BE0-88D6-74585874E58A}" destId="{89E6E13B-E4A9-4637-BA59-D0E768C044E4}" srcOrd="0" destOrd="0" presId="urn:microsoft.com/office/officeart/2016/7/layout/RepeatingBendingProcessNew"/>
    <dgm:cxn modelId="{5DDB27BA-A7FB-4471-880D-BC1CF00C3F59}" type="presOf" srcId="{8DA87372-ABFC-4AF7-B0B8-84E78F34302D}" destId="{25D9CB0A-21B0-42F1-9E08-5C02C2B4DE47}" srcOrd="0" destOrd="0" presId="urn:microsoft.com/office/officeart/2016/7/layout/RepeatingBendingProcessNew"/>
    <dgm:cxn modelId="{9F8EB3BC-4FF2-413A-BAD5-FE237EDD69EA}" type="presOf" srcId="{5B1D7931-154E-4BE0-88D6-74585874E58A}" destId="{2B652AB0-EDAE-4087-83F7-CE7825DD469C}" srcOrd="1" destOrd="0" presId="urn:microsoft.com/office/officeart/2016/7/layout/RepeatingBendingProcessNew"/>
    <dgm:cxn modelId="{A2ACA3C0-7985-4EC7-A1A8-5926C58E32F6}" type="presOf" srcId="{0CCA6D27-97A5-4843-9A84-994BDF565F00}" destId="{522BC0D9-9BD0-439D-9DA8-9267026CCDDB}" srcOrd="0" destOrd="0" presId="urn:microsoft.com/office/officeart/2016/7/layout/RepeatingBendingProcessNew"/>
    <dgm:cxn modelId="{BB8977C5-C88E-4D25-A861-F3E2A69DD2D6}" type="presOf" srcId="{5D1EC0D4-5F95-44C0-9676-065DFBEB2EBD}" destId="{27225D10-48E5-43BE-8EC3-01C7D8A2A0F2}" srcOrd="0" destOrd="0" presId="urn:microsoft.com/office/officeart/2016/7/layout/RepeatingBendingProcessNew"/>
    <dgm:cxn modelId="{1ECD49C8-9EF8-4D2C-BDD5-42AF307F6EDB}" type="presOf" srcId="{FD6D70C9-F6E2-4A06-AB43-83D3C21A6584}" destId="{22C65A11-DBC5-4E4A-84CA-CF64B4B031A5}" srcOrd="1" destOrd="0" presId="urn:microsoft.com/office/officeart/2016/7/layout/RepeatingBendingProcessNew"/>
    <dgm:cxn modelId="{B8A2CBC9-E695-418B-9539-B72AA51AD447}" type="presOf" srcId="{932ADFE7-6F4D-4034-9A7F-48E22F1728AE}" destId="{2355E624-741B-4125-9B2B-61D6C06DABD6}" srcOrd="0" destOrd="0" presId="urn:microsoft.com/office/officeart/2016/7/layout/RepeatingBendingProcessNew"/>
    <dgm:cxn modelId="{A5CBB8CA-7653-458D-9698-7E7EEC783783}" type="presOf" srcId="{53BCD97F-19CF-4FB4-9A5D-33D18D60D1CB}" destId="{5FFFAF5B-B256-4F07-84D7-ECAB32C17939}" srcOrd="1" destOrd="0" presId="urn:microsoft.com/office/officeart/2016/7/layout/RepeatingBendingProcessNew"/>
    <dgm:cxn modelId="{4A4C5FCD-78BC-4AD5-A463-41B3B971B4CF}" type="presOf" srcId="{E3717D9A-C5BA-46D7-801E-61B47EB8790A}" destId="{235A7C18-EF72-4CC0-A9FA-968B5D12691A}" srcOrd="0" destOrd="0" presId="urn:microsoft.com/office/officeart/2016/7/layout/RepeatingBendingProcessNew"/>
    <dgm:cxn modelId="{0A906ED3-EF13-4D04-9193-80800C8075ED}" type="presOf" srcId="{AA80E1FB-E2A7-4EA4-BFE7-888AF0B828CD}" destId="{45753E0F-163E-4AA8-9277-D0871F6DF653}" srcOrd="0" destOrd="0" presId="urn:microsoft.com/office/officeart/2016/7/layout/RepeatingBendingProcessNew"/>
    <dgm:cxn modelId="{C1B829DA-A6C1-4677-8E17-7E9F1221B636}" type="presOf" srcId="{3079668C-D2AB-4B1B-A932-CCE3C351D36D}" destId="{86B5669F-D7E2-4947-8060-CB0028F26C76}" srcOrd="1" destOrd="0" presId="urn:microsoft.com/office/officeart/2016/7/layout/RepeatingBendingProcessNew"/>
    <dgm:cxn modelId="{00254CE5-AA47-4CD8-822F-5E10FB55EE66}" srcId="{EAFD7787-98A0-425E-9463-1272C6C34290}" destId="{8DA87372-ABFC-4AF7-B0B8-84E78F34302D}" srcOrd="1" destOrd="0" parTransId="{92EFE8D2-39C2-410B-BB45-BE061C813AB4}" sibTransId="{10BF47B8-D1D6-49BF-BB0A-62B444DE482A}"/>
    <dgm:cxn modelId="{3F257AE9-6318-4E87-AC90-5D7E3A04588D}" srcId="{EAFD7787-98A0-425E-9463-1272C6C34290}" destId="{36E754CF-717E-4C71-A75E-7F46BF540592}" srcOrd="8" destOrd="0" parTransId="{523181F3-81D4-4840-B552-4723A1D814A0}" sibTransId="{FDEF1FE8-EFEA-4266-B807-796CFC114B82}"/>
    <dgm:cxn modelId="{283178EC-BC64-4BB5-9133-ACB410C7904D}" type="presOf" srcId="{36E754CF-717E-4C71-A75E-7F46BF540592}" destId="{EE07531E-EBD2-40CB-9770-130D52CBFE6E}" srcOrd="0" destOrd="0" presId="urn:microsoft.com/office/officeart/2016/7/layout/RepeatingBendingProcessNew"/>
    <dgm:cxn modelId="{426EE8EF-1F16-4498-BDA1-ECD637FAC1D5}" type="presOf" srcId="{E8464ED5-91F2-49DE-B311-468A5B02BFC1}" destId="{2E873A18-3BB8-4867-B4EC-CD4D6914386C}" srcOrd="0" destOrd="0" presId="urn:microsoft.com/office/officeart/2016/7/layout/RepeatingBendingProcessNew"/>
    <dgm:cxn modelId="{06172BF1-7961-46B8-916C-B4F7FD0C7C71}" type="presOf" srcId="{CCC04FCC-7E5F-4355-8304-60A4956E3549}" destId="{9168A32A-329B-4436-A4E8-1968BCAE95A6}" srcOrd="0" destOrd="0" presId="urn:microsoft.com/office/officeart/2016/7/layout/RepeatingBendingProcessNew"/>
    <dgm:cxn modelId="{4BCF5CF1-5171-46F2-973B-4875BBF6E8D3}" srcId="{EAFD7787-98A0-425E-9463-1272C6C34290}" destId="{E8464ED5-91F2-49DE-B311-468A5B02BFC1}" srcOrd="15" destOrd="0" parTransId="{6D09448B-B992-4C82-88EA-CB72A97B3B7C}" sibTransId="{CCC04FCC-7E5F-4355-8304-60A4956E3549}"/>
    <dgm:cxn modelId="{E143A4FA-AFBB-4D55-8B7A-3478962AED56}" type="presOf" srcId="{0BD47185-9727-408A-9901-E25C42F87557}" destId="{6E818139-9123-4EA5-8A4E-FA9BD36A6C65}" srcOrd="0" destOrd="0" presId="urn:microsoft.com/office/officeart/2016/7/layout/RepeatingBendingProcessNew"/>
    <dgm:cxn modelId="{D1B22FFF-D4AB-4392-831E-C4DCE3416B37}" srcId="{EAFD7787-98A0-425E-9463-1272C6C34290}" destId="{FB3263D9-28D3-4CAB-9112-981F3A809271}" srcOrd="16" destOrd="0" parTransId="{6B2063BA-D391-46D5-8A75-89780112C929}" sibTransId="{EEEE26D4-955B-47E9-82D7-F20870DDB7B0}"/>
    <dgm:cxn modelId="{F6A02782-02A4-4852-A975-971ED62DC607}" type="presParOf" srcId="{33FBE06F-F57C-4F65-984D-6EE6387F245C}" destId="{2FF09B00-A03F-4010-BB11-28D242B22190}" srcOrd="0" destOrd="0" presId="urn:microsoft.com/office/officeart/2016/7/layout/RepeatingBendingProcessNew"/>
    <dgm:cxn modelId="{286CD771-0219-4C20-BD7B-A0D46D616AD9}" type="presParOf" srcId="{33FBE06F-F57C-4F65-984D-6EE6387F245C}" destId="{2355E624-741B-4125-9B2B-61D6C06DABD6}" srcOrd="1" destOrd="0" presId="urn:microsoft.com/office/officeart/2016/7/layout/RepeatingBendingProcessNew"/>
    <dgm:cxn modelId="{74868826-1722-40EC-A5A7-6DCAE817F469}" type="presParOf" srcId="{2355E624-741B-4125-9B2B-61D6C06DABD6}" destId="{0834CED2-DEEA-4769-B19C-2BDF9A4D3953}" srcOrd="0" destOrd="0" presId="urn:microsoft.com/office/officeart/2016/7/layout/RepeatingBendingProcessNew"/>
    <dgm:cxn modelId="{0181863B-CDB1-473E-91DF-B29F73B81090}" type="presParOf" srcId="{33FBE06F-F57C-4F65-984D-6EE6387F245C}" destId="{25D9CB0A-21B0-42F1-9E08-5C02C2B4DE47}" srcOrd="2" destOrd="0" presId="urn:microsoft.com/office/officeart/2016/7/layout/RepeatingBendingProcessNew"/>
    <dgm:cxn modelId="{073CA972-4250-4275-9E58-47BCCDD166A8}" type="presParOf" srcId="{33FBE06F-F57C-4F65-984D-6EE6387F245C}" destId="{0F772A5A-3333-4085-B2E4-58F8EE18A799}" srcOrd="3" destOrd="0" presId="urn:microsoft.com/office/officeart/2016/7/layout/RepeatingBendingProcessNew"/>
    <dgm:cxn modelId="{848595FE-FA9E-4327-9B90-35A71BE4C49F}" type="presParOf" srcId="{0F772A5A-3333-4085-B2E4-58F8EE18A799}" destId="{8A3981C8-E812-47BD-870A-9B9A03DC71BF}" srcOrd="0" destOrd="0" presId="urn:microsoft.com/office/officeart/2016/7/layout/RepeatingBendingProcessNew"/>
    <dgm:cxn modelId="{4450B060-958D-4230-A04D-C25A47EC294F}" type="presParOf" srcId="{33FBE06F-F57C-4F65-984D-6EE6387F245C}" destId="{52F166E0-DEDC-401C-A29A-70A2CBE192A1}" srcOrd="4" destOrd="0" presId="urn:microsoft.com/office/officeart/2016/7/layout/RepeatingBendingProcessNew"/>
    <dgm:cxn modelId="{F95EF4BC-896E-4BF4-A3A1-049300D8743F}" type="presParOf" srcId="{33FBE06F-F57C-4F65-984D-6EE6387F245C}" destId="{89E6E13B-E4A9-4637-BA59-D0E768C044E4}" srcOrd="5" destOrd="0" presId="urn:microsoft.com/office/officeart/2016/7/layout/RepeatingBendingProcessNew"/>
    <dgm:cxn modelId="{2C527D56-0BA0-4CC9-81B2-A9369B4EB8C8}" type="presParOf" srcId="{89E6E13B-E4A9-4637-BA59-D0E768C044E4}" destId="{2B652AB0-EDAE-4087-83F7-CE7825DD469C}" srcOrd="0" destOrd="0" presId="urn:microsoft.com/office/officeart/2016/7/layout/RepeatingBendingProcessNew"/>
    <dgm:cxn modelId="{CB34EE9D-FB7A-42C6-AC57-D0A82B1EE751}" type="presParOf" srcId="{33FBE06F-F57C-4F65-984D-6EE6387F245C}" destId="{5188B441-24AA-4A2D-98E6-FA48B7E945A4}" srcOrd="6" destOrd="0" presId="urn:microsoft.com/office/officeart/2016/7/layout/RepeatingBendingProcessNew"/>
    <dgm:cxn modelId="{06CAA032-9B20-4EC3-99CD-6BE18396C04A}" type="presParOf" srcId="{33FBE06F-F57C-4F65-984D-6EE6387F245C}" destId="{499C1554-C68C-4EAA-8161-86A176F6BF96}" srcOrd="7" destOrd="0" presId="urn:microsoft.com/office/officeart/2016/7/layout/RepeatingBendingProcessNew"/>
    <dgm:cxn modelId="{11A01527-E98F-4FF7-8DE9-7FA97179F999}" type="presParOf" srcId="{499C1554-C68C-4EAA-8161-86A176F6BF96}" destId="{E167D866-BAD7-4A65-B0A5-E6CE92DF1765}" srcOrd="0" destOrd="0" presId="urn:microsoft.com/office/officeart/2016/7/layout/RepeatingBendingProcessNew"/>
    <dgm:cxn modelId="{74AA041B-CA6F-4592-9A6E-BC9C5BF5A74A}" type="presParOf" srcId="{33FBE06F-F57C-4F65-984D-6EE6387F245C}" destId="{1CA9474E-0234-48FB-9316-143DF698BD6F}" srcOrd="8" destOrd="0" presId="urn:microsoft.com/office/officeart/2016/7/layout/RepeatingBendingProcessNew"/>
    <dgm:cxn modelId="{6EC1F931-399E-4A05-9111-2B5790DE3164}" type="presParOf" srcId="{33FBE06F-F57C-4F65-984D-6EE6387F245C}" destId="{EDCB3963-2BE8-4DA7-A7D9-63A657FE706E}" srcOrd="9" destOrd="0" presId="urn:microsoft.com/office/officeart/2016/7/layout/RepeatingBendingProcessNew"/>
    <dgm:cxn modelId="{1C1E353F-2D89-4DB6-B768-32C144DEA43A}" type="presParOf" srcId="{EDCB3963-2BE8-4DA7-A7D9-63A657FE706E}" destId="{F31331E5-3B92-4116-B981-B5B030015F46}" srcOrd="0" destOrd="0" presId="urn:microsoft.com/office/officeart/2016/7/layout/RepeatingBendingProcessNew"/>
    <dgm:cxn modelId="{F5585D8A-05A6-410F-96C2-3CFFD0C28CF4}" type="presParOf" srcId="{33FBE06F-F57C-4F65-984D-6EE6387F245C}" destId="{27225D10-48E5-43BE-8EC3-01C7D8A2A0F2}" srcOrd="10" destOrd="0" presId="urn:microsoft.com/office/officeart/2016/7/layout/RepeatingBendingProcessNew"/>
    <dgm:cxn modelId="{3647943D-F98A-47D2-B209-DE8C12DD4621}" type="presParOf" srcId="{33FBE06F-F57C-4F65-984D-6EE6387F245C}" destId="{6E818139-9123-4EA5-8A4E-FA9BD36A6C65}" srcOrd="11" destOrd="0" presId="urn:microsoft.com/office/officeart/2016/7/layout/RepeatingBendingProcessNew"/>
    <dgm:cxn modelId="{5307C5CF-0B6D-43E6-B8DE-A62C185F18D7}" type="presParOf" srcId="{6E818139-9123-4EA5-8A4E-FA9BD36A6C65}" destId="{7DF9971B-0F8D-4BB9-86E2-7DE6DCE76C19}" srcOrd="0" destOrd="0" presId="urn:microsoft.com/office/officeart/2016/7/layout/RepeatingBendingProcessNew"/>
    <dgm:cxn modelId="{2C02613A-314D-466F-BFBB-FBFA1B310D75}" type="presParOf" srcId="{33FBE06F-F57C-4F65-984D-6EE6387F245C}" destId="{7CF14C94-F87F-45FF-87B1-C032896F1BC2}" srcOrd="12" destOrd="0" presId="urn:microsoft.com/office/officeart/2016/7/layout/RepeatingBendingProcessNew"/>
    <dgm:cxn modelId="{A0F1B4F3-66C5-4CBE-ADF4-BACD8CF8FF15}" type="presParOf" srcId="{33FBE06F-F57C-4F65-984D-6EE6387F245C}" destId="{6BA7F1C3-76FA-4FA7-A480-D508D040E681}" srcOrd="13" destOrd="0" presId="urn:microsoft.com/office/officeart/2016/7/layout/RepeatingBendingProcessNew"/>
    <dgm:cxn modelId="{92C48B8E-7FBB-4AC3-9856-FE7AC29EECBA}" type="presParOf" srcId="{6BA7F1C3-76FA-4FA7-A480-D508D040E681}" destId="{74F25CB8-0460-488E-B2CE-AED2BDD57BF0}" srcOrd="0" destOrd="0" presId="urn:microsoft.com/office/officeart/2016/7/layout/RepeatingBendingProcessNew"/>
    <dgm:cxn modelId="{66E4F839-CB30-4F73-9999-84240E333722}" type="presParOf" srcId="{33FBE06F-F57C-4F65-984D-6EE6387F245C}" destId="{6DBFD550-83C3-49B8-BE3D-88ADD5F05FEA}" srcOrd="14" destOrd="0" presId="urn:microsoft.com/office/officeart/2016/7/layout/RepeatingBendingProcessNew"/>
    <dgm:cxn modelId="{04899E7C-6C93-413A-BD41-690BC12FCE3B}" type="presParOf" srcId="{33FBE06F-F57C-4F65-984D-6EE6387F245C}" destId="{3A07C841-72F0-4250-8111-86615B9C4CA4}" srcOrd="15" destOrd="0" presId="urn:microsoft.com/office/officeart/2016/7/layout/RepeatingBendingProcessNew"/>
    <dgm:cxn modelId="{72C07820-3098-492A-94A3-B118CFA91851}" type="presParOf" srcId="{3A07C841-72F0-4250-8111-86615B9C4CA4}" destId="{DCB7A635-A265-4570-97CC-EAD3C4CE6F09}" srcOrd="0" destOrd="0" presId="urn:microsoft.com/office/officeart/2016/7/layout/RepeatingBendingProcessNew"/>
    <dgm:cxn modelId="{F72B2AA1-F9F0-4585-8499-A7EB3598CA56}" type="presParOf" srcId="{33FBE06F-F57C-4F65-984D-6EE6387F245C}" destId="{EE07531E-EBD2-40CB-9770-130D52CBFE6E}" srcOrd="16" destOrd="0" presId="urn:microsoft.com/office/officeart/2016/7/layout/RepeatingBendingProcessNew"/>
    <dgm:cxn modelId="{419FCDD2-A26A-4C8B-A5EE-8F7BAD5CF871}" type="presParOf" srcId="{33FBE06F-F57C-4F65-984D-6EE6387F245C}" destId="{731E08D6-37AA-4571-89AF-2EA5621A630B}" srcOrd="17" destOrd="0" presId="urn:microsoft.com/office/officeart/2016/7/layout/RepeatingBendingProcessNew"/>
    <dgm:cxn modelId="{C15C93BD-E3B0-4C78-AE8A-921B4EBC6219}" type="presParOf" srcId="{731E08D6-37AA-4571-89AF-2EA5621A630B}" destId="{F2101693-D049-4C35-82D2-CD9D79D4731A}" srcOrd="0" destOrd="0" presId="urn:microsoft.com/office/officeart/2016/7/layout/RepeatingBendingProcessNew"/>
    <dgm:cxn modelId="{2C0DF34A-4340-4F8D-9521-41189DA75E54}" type="presParOf" srcId="{33FBE06F-F57C-4F65-984D-6EE6387F245C}" destId="{9B1912C2-E1CF-4051-AE6C-E6AC579FEC2D}" srcOrd="18" destOrd="0" presId="urn:microsoft.com/office/officeart/2016/7/layout/RepeatingBendingProcessNew"/>
    <dgm:cxn modelId="{65383DF0-6F1C-4C3C-BB06-56FBEC84358D}" type="presParOf" srcId="{33FBE06F-F57C-4F65-984D-6EE6387F245C}" destId="{B3B2B9B5-8866-4998-A4B8-737F762C2618}" srcOrd="19" destOrd="0" presId="urn:microsoft.com/office/officeart/2016/7/layout/RepeatingBendingProcessNew"/>
    <dgm:cxn modelId="{A5724B17-FAF1-4FC5-B80C-309C533471DD}" type="presParOf" srcId="{B3B2B9B5-8866-4998-A4B8-737F762C2618}" destId="{86B5669F-D7E2-4947-8060-CB0028F26C76}" srcOrd="0" destOrd="0" presId="urn:microsoft.com/office/officeart/2016/7/layout/RepeatingBendingProcessNew"/>
    <dgm:cxn modelId="{CC46C967-8E5D-465B-938F-EAD4604F9DD9}" type="presParOf" srcId="{33FBE06F-F57C-4F65-984D-6EE6387F245C}" destId="{235A7C18-EF72-4CC0-A9FA-968B5D12691A}" srcOrd="20" destOrd="0" presId="urn:microsoft.com/office/officeart/2016/7/layout/RepeatingBendingProcessNew"/>
    <dgm:cxn modelId="{79BD1487-A028-41C8-B58D-521F33625B2B}" type="presParOf" srcId="{33FBE06F-F57C-4F65-984D-6EE6387F245C}" destId="{C33C8E13-4745-4CE1-A244-5F8C2BB2D68F}" srcOrd="21" destOrd="0" presId="urn:microsoft.com/office/officeart/2016/7/layout/RepeatingBendingProcessNew"/>
    <dgm:cxn modelId="{7FAE59D9-5A90-4B52-919A-9F5E2F62336D}" type="presParOf" srcId="{C33C8E13-4745-4CE1-A244-5F8C2BB2D68F}" destId="{C6696659-0678-4FC5-A229-E8C309632A67}" srcOrd="0" destOrd="0" presId="urn:microsoft.com/office/officeart/2016/7/layout/RepeatingBendingProcessNew"/>
    <dgm:cxn modelId="{A21484B3-FBB2-421D-98CC-5343D099E14B}" type="presParOf" srcId="{33FBE06F-F57C-4F65-984D-6EE6387F245C}" destId="{627FDB46-35B9-465E-920E-EE2F59C93157}" srcOrd="22" destOrd="0" presId="urn:microsoft.com/office/officeart/2016/7/layout/RepeatingBendingProcessNew"/>
    <dgm:cxn modelId="{F187F060-485F-485A-A5E5-9B03938EFD43}" type="presParOf" srcId="{33FBE06F-F57C-4F65-984D-6EE6387F245C}" destId="{522BC0D9-9BD0-439D-9DA8-9267026CCDDB}" srcOrd="23" destOrd="0" presId="urn:microsoft.com/office/officeart/2016/7/layout/RepeatingBendingProcessNew"/>
    <dgm:cxn modelId="{43027C22-97D5-4BA8-996F-E23CC0E06F41}" type="presParOf" srcId="{522BC0D9-9BD0-439D-9DA8-9267026CCDDB}" destId="{0E0DCF7E-8F13-4CF9-994E-A9298CED8B55}" srcOrd="0" destOrd="0" presId="urn:microsoft.com/office/officeart/2016/7/layout/RepeatingBendingProcessNew"/>
    <dgm:cxn modelId="{BB972675-F4E9-4E74-9A16-DE104B456AA2}" type="presParOf" srcId="{33FBE06F-F57C-4F65-984D-6EE6387F245C}" destId="{4D02FC74-A11D-4C42-8317-0910A4B7276F}" srcOrd="24" destOrd="0" presId="urn:microsoft.com/office/officeart/2016/7/layout/RepeatingBendingProcessNew"/>
    <dgm:cxn modelId="{82C0D29D-05DE-4700-83A7-948A88229535}" type="presParOf" srcId="{33FBE06F-F57C-4F65-984D-6EE6387F245C}" destId="{F2B5D056-EFFB-4D32-94E0-91FAC50BF20F}" srcOrd="25" destOrd="0" presId="urn:microsoft.com/office/officeart/2016/7/layout/RepeatingBendingProcessNew"/>
    <dgm:cxn modelId="{F2E502FA-4E52-4958-977F-38F4A2CB6F82}" type="presParOf" srcId="{F2B5D056-EFFB-4D32-94E0-91FAC50BF20F}" destId="{22C65A11-DBC5-4E4A-84CA-CF64B4B031A5}" srcOrd="0" destOrd="0" presId="urn:microsoft.com/office/officeart/2016/7/layout/RepeatingBendingProcessNew"/>
    <dgm:cxn modelId="{7906CD1F-D101-4BD3-8281-0475EEED4FFA}" type="presParOf" srcId="{33FBE06F-F57C-4F65-984D-6EE6387F245C}" destId="{45753E0F-163E-4AA8-9277-D0871F6DF653}" srcOrd="26" destOrd="0" presId="urn:microsoft.com/office/officeart/2016/7/layout/RepeatingBendingProcessNew"/>
    <dgm:cxn modelId="{18E6ED3E-508E-498A-A157-47A70548F5D1}" type="presParOf" srcId="{33FBE06F-F57C-4F65-984D-6EE6387F245C}" destId="{DD35C2B4-4A6B-40B5-95BD-62D5F209025F}" srcOrd="27" destOrd="0" presId="urn:microsoft.com/office/officeart/2016/7/layout/RepeatingBendingProcessNew"/>
    <dgm:cxn modelId="{50183DC7-92FF-4B88-8696-1F7C041FCAD5}" type="presParOf" srcId="{DD35C2B4-4A6B-40B5-95BD-62D5F209025F}" destId="{5FFFAF5B-B256-4F07-84D7-ECAB32C17939}" srcOrd="0" destOrd="0" presId="urn:microsoft.com/office/officeart/2016/7/layout/RepeatingBendingProcessNew"/>
    <dgm:cxn modelId="{FF76155C-AA59-413D-BC9A-40D05D578BAA}" type="presParOf" srcId="{33FBE06F-F57C-4F65-984D-6EE6387F245C}" destId="{FBE4F787-4AB1-4A84-88FA-E46968E3C8FE}" srcOrd="28" destOrd="0" presId="urn:microsoft.com/office/officeart/2016/7/layout/RepeatingBendingProcessNew"/>
    <dgm:cxn modelId="{FDC00377-7326-4A8E-B7E8-0B40BBA25A59}" type="presParOf" srcId="{33FBE06F-F57C-4F65-984D-6EE6387F245C}" destId="{EDFBA90A-4888-47B8-8D0A-B0BB79CC4A51}" srcOrd="29" destOrd="0" presId="urn:microsoft.com/office/officeart/2016/7/layout/RepeatingBendingProcessNew"/>
    <dgm:cxn modelId="{A5054D91-C616-4F99-B731-E70BD5914D67}" type="presParOf" srcId="{EDFBA90A-4888-47B8-8D0A-B0BB79CC4A51}" destId="{D50494DB-EC6D-4623-A914-29241B77C816}" srcOrd="0" destOrd="0" presId="urn:microsoft.com/office/officeart/2016/7/layout/RepeatingBendingProcessNew"/>
    <dgm:cxn modelId="{26CFD193-F519-40EE-AA93-DEEDEB0159CA}" type="presParOf" srcId="{33FBE06F-F57C-4F65-984D-6EE6387F245C}" destId="{2E873A18-3BB8-4867-B4EC-CD4D6914386C}" srcOrd="30" destOrd="0" presId="urn:microsoft.com/office/officeart/2016/7/layout/RepeatingBendingProcessNew"/>
    <dgm:cxn modelId="{FA6E42E7-B8FC-4180-8F1F-A5D0DEC2F2A0}" type="presParOf" srcId="{33FBE06F-F57C-4F65-984D-6EE6387F245C}" destId="{9168A32A-329B-4436-A4E8-1968BCAE95A6}" srcOrd="31" destOrd="0" presId="urn:microsoft.com/office/officeart/2016/7/layout/RepeatingBendingProcessNew"/>
    <dgm:cxn modelId="{F1A53695-30D5-4219-9A6A-572DA7025CFB}" type="presParOf" srcId="{9168A32A-329B-4436-A4E8-1968BCAE95A6}" destId="{01144ABE-4EBB-4545-B3F3-A8B5B606012B}" srcOrd="0" destOrd="0" presId="urn:microsoft.com/office/officeart/2016/7/layout/RepeatingBendingProcessNew"/>
    <dgm:cxn modelId="{84B0A757-2ABC-4EDC-BB77-35EC5763B802}" type="presParOf" srcId="{33FBE06F-F57C-4F65-984D-6EE6387F245C}" destId="{AF09C222-1D99-4F9B-882C-509DBA6E7A14}" srcOrd="3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5E624-741B-4125-9B2B-61D6C06DABD6}">
      <dsp:nvSpPr>
        <dsp:cNvPr id="0" name=""/>
        <dsp:cNvSpPr/>
      </dsp:nvSpPr>
      <dsp:spPr>
        <a:xfrm>
          <a:off x="1537945" y="330655"/>
          <a:ext cx="253861" cy="91440"/>
        </a:xfrm>
        <a:custGeom>
          <a:avLst/>
          <a:gdLst/>
          <a:ahLst/>
          <a:cxnLst/>
          <a:rect l="0" t="0" r="0" b="0"/>
          <a:pathLst>
            <a:path>
              <a:moveTo>
                <a:pt x="0" y="45720"/>
              </a:moveTo>
              <a:lnTo>
                <a:pt x="253861"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374951"/>
        <a:ext cx="14223" cy="2847"/>
      </dsp:txXfrm>
    </dsp:sp>
    <dsp:sp modelId="{2FF09B00-A03F-4010-BB11-28D242B22190}">
      <dsp:nvSpPr>
        <dsp:cNvPr id="0" name=""/>
        <dsp:cNvSpPr/>
      </dsp:nvSpPr>
      <dsp:spPr>
        <a:xfrm>
          <a:off x="302956" y="5338"/>
          <a:ext cx="1236789" cy="74207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First Models </a:t>
          </a:r>
        </a:p>
      </dsp:txBody>
      <dsp:txXfrm>
        <a:off x="302956" y="5338"/>
        <a:ext cx="1236789" cy="742073"/>
      </dsp:txXfrm>
    </dsp:sp>
    <dsp:sp modelId="{0F772A5A-3333-4085-B2E4-58F8EE18A799}">
      <dsp:nvSpPr>
        <dsp:cNvPr id="0" name=""/>
        <dsp:cNvSpPr/>
      </dsp:nvSpPr>
      <dsp:spPr>
        <a:xfrm>
          <a:off x="3059196" y="330655"/>
          <a:ext cx="253861" cy="91440"/>
        </a:xfrm>
        <a:custGeom>
          <a:avLst/>
          <a:gdLst/>
          <a:ahLst/>
          <a:cxnLst/>
          <a:rect l="0" t="0" r="0" b="0"/>
          <a:pathLst>
            <a:path>
              <a:moveTo>
                <a:pt x="0" y="45720"/>
              </a:moveTo>
              <a:lnTo>
                <a:pt x="253861" y="45720"/>
              </a:lnTo>
            </a:path>
          </a:pathLst>
        </a:custGeom>
        <a:noFill/>
        <a:ln w="9525" cap="flat" cmpd="sng" algn="ctr">
          <a:solidFill>
            <a:schemeClr val="accent2">
              <a:hueOff val="312101"/>
              <a:satOff val="-389"/>
              <a:lumOff val="9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374951"/>
        <a:ext cx="14223" cy="2847"/>
      </dsp:txXfrm>
    </dsp:sp>
    <dsp:sp modelId="{25D9CB0A-21B0-42F1-9E08-5C02C2B4DE47}">
      <dsp:nvSpPr>
        <dsp:cNvPr id="0" name=""/>
        <dsp:cNvSpPr/>
      </dsp:nvSpPr>
      <dsp:spPr>
        <a:xfrm>
          <a:off x="1824206" y="5338"/>
          <a:ext cx="1236789" cy="742073"/>
        </a:xfrm>
        <a:prstGeom prst="rect">
          <a:avLst/>
        </a:prstGeom>
        <a:solidFill>
          <a:schemeClr val="accent2">
            <a:hueOff val="292595"/>
            <a:satOff val="-365"/>
            <a:lumOff val="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SIR models with demography</a:t>
          </a:r>
        </a:p>
      </dsp:txBody>
      <dsp:txXfrm>
        <a:off x="1824206" y="5338"/>
        <a:ext cx="1236789" cy="742073"/>
      </dsp:txXfrm>
    </dsp:sp>
    <dsp:sp modelId="{89E6E13B-E4A9-4637-BA59-D0E768C044E4}">
      <dsp:nvSpPr>
        <dsp:cNvPr id="0" name=""/>
        <dsp:cNvSpPr/>
      </dsp:nvSpPr>
      <dsp:spPr>
        <a:xfrm>
          <a:off x="921350" y="74561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624203"/>
              <a:satOff val="-779"/>
              <a:lumOff val="18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871119"/>
        <a:ext cx="152788" cy="2847"/>
      </dsp:txXfrm>
    </dsp:sp>
    <dsp:sp modelId="{52F166E0-DEDC-401C-A29A-70A2CBE192A1}">
      <dsp:nvSpPr>
        <dsp:cNvPr id="0" name=""/>
        <dsp:cNvSpPr/>
      </dsp:nvSpPr>
      <dsp:spPr>
        <a:xfrm>
          <a:off x="3345457" y="5338"/>
          <a:ext cx="1236789" cy="742073"/>
        </a:xfrm>
        <a:prstGeom prst="rect">
          <a:avLst/>
        </a:prstGeom>
        <a:solidFill>
          <a:schemeClr val="accent2">
            <a:hueOff val="585190"/>
            <a:satOff val="-730"/>
            <a:lumOff val="1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Reproductive Number, Thresholds, Equilibria</a:t>
          </a:r>
        </a:p>
      </dsp:txBody>
      <dsp:txXfrm>
        <a:off x="3345457" y="5338"/>
        <a:ext cx="1236789" cy="742073"/>
      </dsp:txXfrm>
    </dsp:sp>
    <dsp:sp modelId="{499C1554-C68C-4EAA-8161-86A176F6BF96}">
      <dsp:nvSpPr>
        <dsp:cNvPr id="0" name=""/>
        <dsp:cNvSpPr/>
      </dsp:nvSpPr>
      <dsp:spPr>
        <a:xfrm>
          <a:off x="1537945" y="1357190"/>
          <a:ext cx="253861" cy="91440"/>
        </a:xfrm>
        <a:custGeom>
          <a:avLst/>
          <a:gdLst/>
          <a:ahLst/>
          <a:cxnLst/>
          <a:rect l="0" t="0" r="0" b="0"/>
          <a:pathLst>
            <a:path>
              <a:moveTo>
                <a:pt x="0" y="45720"/>
              </a:moveTo>
              <a:lnTo>
                <a:pt x="253861" y="45720"/>
              </a:lnTo>
            </a:path>
          </a:pathLst>
        </a:custGeom>
        <a:noFill/>
        <a:ln w="9525" cap="flat" cmpd="sng" algn="ctr">
          <a:solidFill>
            <a:schemeClr val="accent2">
              <a:hueOff val="936304"/>
              <a:satOff val="-1168"/>
              <a:lumOff val="27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1401486"/>
        <a:ext cx="14223" cy="2847"/>
      </dsp:txXfrm>
    </dsp:sp>
    <dsp:sp modelId="{5188B441-24AA-4A2D-98E6-FA48B7E945A4}">
      <dsp:nvSpPr>
        <dsp:cNvPr id="0" name=""/>
        <dsp:cNvSpPr/>
      </dsp:nvSpPr>
      <dsp:spPr>
        <a:xfrm>
          <a:off x="302956" y="1031873"/>
          <a:ext cx="1236789" cy="742073"/>
        </a:xfrm>
        <a:prstGeom prst="rect">
          <a:avLst/>
        </a:prstGeom>
        <a:solidFill>
          <a:schemeClr val="accent2">
            <a:hueOff val="877785"/>
            <a:satOff val="-1095"/>
            <a:lumOff val="2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Dynamic Models in R</a:t>
          </a:r>
        </a:p>
      </dsp:txBody>
      <dsp:txXfrm>
        <a:off x="302956" y="1031873"/>
        <a:ext cx="1236789" cy="742073"/>
      </dsp:txXfrm>
    </dsp:sp>
    <dsp:sp modelId="{EDCB3963-2BE8-4DA7-A7D9-63A657FE706E}">
      <dsp:nvSpPr>
        <dsp:cNvPr id="0" name=""/>
        <dsp:cNvSpPr/>
      </dsp:nvSpPr>
      <dsp:spPr>
        <a:xfrm>
          <a:off x="3059196" y="1357190"/>
          <a:ext cx="253861" cy="91440"/>
        </a:xfrm>
        <a:custGeom>
          <a:avLst/>
          <a:gdLst/>
          <a:ahLst/>
          <a:cxnLst/>
          <a:rect l="0" t="0" r="0" b="0"/>
          <a:pathLst>
            <a:path>
              <a:moveTo>
                <a:pt x="0" y="45720"/>
              </a:moveTo>
              <a:lnTo>
                <a:pt x="253861" y="45720"/>
              </a:lnTo>
            </a:path>
          </a:pathLst>
        </a:custGeom>
        <a:noFill/>
        <a:ln w="9525" cap="flat" cmpd="sng" algn="ctr">
          <a:solidFill>
            <a:schemeClr val="accent2">
              <a:hueOff val="1248405"/>
              <a:satOff val="-1557"/>
              <a:lumOff val="36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1401486"/>
        <a:ext cx="14223" cy="2847"/>
      </dsp:txXfrm>
    </dsp:sp>
    <dsp:sp modelId="{1CA9474E-0234-48FB-9316-143DF698BD6F}">
      <dsp:nvSpPr>
        <dsp:cNvPr id="0" name=""/>
        <dsp:cNvSpPr/>
      </dsp:nvSpPr>
      <dsp:spPr>
        <a:xfrm>
          <a:off x="1824206" y="1031873"/>
          <a:ext cx="1236789" cy="742073"/>
        </a:xfrm>
        <a:prstGeom prst="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Heterogeneous mixing and temporal modeling</a:t>
          </a:r>
        </a:p>
      </dsp:txBody>
      <dsp:txXfrm>
        <a:off x="1824206" y="1031873"/>
        <a:ext cx="1236789" cy="742073"/>
      </dsp:txXfrm>
    </dsp:sp>
    <dsp:sp modelId="{6E818139-9123-4EA5-8A4E-FA9BD36A6C65}">
      <dsp:nvSpPr>
        <dsp:cNvPr id="0" name=""/>
        <dsp:cNvSpPr/>
      </dsp:nvSpPr>
      <dsp:spPr>
        <a:xfrm>
          <a:off x="921350" y="1772147"/>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1560506"/>
              <a:satOff val="-1946"/>
              <a:lumOff val="45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1897654"/>
        <a:ext cx="152788" cy="2847"/>
      </dsp:txXfrm>
    </dsp:sp>
    <dsp:sp modelId="{27225D10-48E5-43BE-8EC3-01C7D8A2A0F2}">
      <dsp:nvSpPr>
        <dsp:cNvPr id="0" name=""/>
        <dsp:cNvSpPr/>
      </dsp:nvSpPr>
      <dsp:spPr>
        <a:xfrm>
          <a:off x="3345457" y="1031873"/>
          <a:ext cx="1236789" cy="742073"/>
        </a:xfrm>
        <a:prstGeom prst="rect">
          <a:avLst/>
        </a:prstGeom>
        <a:solidFill>
          <a:schemeClr val="accent2">
            <a:hueOff val="1462975"/>
            <a:satOff val="-1825"/>
            <a:lumOff val="4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Emerging infections: takeoff, growth, extinction</a:t>
          </a:r>
        </a:p>
      </dsp:txBody>
      <dsp:txXfrm>
        <a:off x="3345457" y="1031873"/>
        <a:ext cx="1236789" cy="742073"/>
      </dsp:txXfrm>
    </dsp:sp>
    <dsp:sp modelId="{6BA7F1C3-76FA-4FA7-A480-D508D040E681}">
      <dsp:nvSpPr>
        <dsp:cNvPr id="0" name=""/>
        <dsp:cNvSpPr/>
      </dsp:nvSpPr>
      <dsp:spPr>
        <a:xfrm>
          <a:off x="1537945" y="2383725"/>
          <a:ext cx="253861" cy="91440"/>
        </a:xfrm>
        <a:custGeom>
          <a:avLst/>
          <a:gdLst/>
          <a:ahLst/>
          <a:cxnLst/>
          <a:rect l="0" t="0" r="0" b="0"/>
          <a:pathLst>
            <a:path>
              <a:moveTo>
                <a:pt x="0" y="45720"/>
              </a:moveTo>
              <a:lnTo>
                <a:pt x="253861" y="45720"/>
              </a:lnTo>
            </a:path>
          </a:pathLst>
        </a:custGeom>
        <a:noFill/>
        <a:ln w="9525" cap="flat" cmpd="sng" algn="ctr">
          <a:solidFill>
            <a:schemeClr val="accent2">
              <a:hueOff val="1872608"/>
              <a:satOff val="-2336"/>
              <a:lumOff val="54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2428021"/>
        <a:ext cx="14223" cy="2847"/>
      </dsp:txXfrm>
    </dsp:sp>
    <dsp:sp modelId="{7CF14C94-F87F-45FF-87B1-C032896F1BC2}">
      <dsp:nvSpPr>
        <dsp:cNvPr id="0" name=""/>
        <dsp:cNvSpPr/>
      </dsp:nvSpPr>
      <dsp:spPr>
        <a:xfrm>
          <a:off x="302956" y="2058408"/>
          <a:ext cx="1236789" cy="742073"/>
        </a:xfrm>
        <a:prstGeom prst="rect">
          <a:avLst/>
        </a:prstGeom>
        <a:solidFill>
          <a:schemeClr val="accent2">
            <a:hueOff val="1755570"/>
            <a:satOff val="-2190"/>
            <a:lumOff val="5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Emerging infections</a:t>
          </a:r>
        </a:p>
      </dsp:txBody>
      <dsp:txXfrm>
        <a:off x="302956" y="2058408"/>
        <a:ext cx="1236789" cy="742073"/>
      </dsp:txXfrm>
    </dsp:sp>
    <dsp:sp modelId="{3A07C841-72F0-4250-8111-86615B9C4CA4}">
      <dsp:nvSpPr>
        <dsp:cNvPr id="0" name=""/>
        <dsp:cNvSpPr/>
      </dsp:nvSpPr>
      <dsp:spPr>
        <a:xfrm>
          <a:off x="3059196" y="2383725"/>
          <a:ext cx="253861" cy="91440"/>
        </a:xfrm>
        <a:custGeom>
          <a:avLst/>
          <a:gdLst/>
          <a:ahLst/>
          <a:cxnLst/>
          <a:rect l="0" t="0" r="0" b="0"/>
          <a:pathLst>
            <a:path>
              <a:moveTo>
                <a:pt x="0" y="45720"/>
              </a:moveTo>
              <a:lnTo>
                <a:pt x="253861" y="45720"/>
              </a:lnTo>
            </a:path>
          </a:pathLst>
        </a:custGeom>
        <a:noFill/>
        <a:ln w="9525" cap="flat" cmpd="sng" algn="ctr">
          <a:solidFill>
            <a:schemeClr val="accent2">
              <a:hueOff val="2184709"/>
              <a:satOff val="-2725"/>
              <a:lumOff val="6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2428021"/>
        <a:ext cx="14223" cy="2847"/>
      </dsp:txXfrm>
    </dsp:sp>
    <dsp:sp modelId="{6DBFD550-83C3-49B8-BE3D-88ADD5F05FEA}">
      <dsp:nvSpPr>
        <dsp:cNvPr id="0" name=""/>
        <dsp:cNvSpPr/>
      </dsp:nvSpPr>
      <dsp:spPr>
        <a:xfrm>
          <a:off x="1824206" y="2058408"/>
          <a:ext cx="1236789" cy="742073"/>
        </a:xfrm>
        <a:prstGeom prst="rect">
          <a:avLst/>
        </a:prstGeom>
        <a:solidFill>
          <a:schemeClr val="accent2">
            <a:hueOff val="2048164"/>
            <a:satOff val="-2555"/>
            <a:lumOff val="6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Vectors, zoonoses, &amp; environmental transmission</a:t>
          </a:r>
        </a:p>
      </dsp:txBody>
      <dsp:txXfrm>
        <a:off x="1824206" y="2058408"/>
        <a:ext cx="1236789" cy="742073"/>
      </dsp:txXfrm>
    </dsp:sp>
    <dsp:sp modelId="{731E08D6-37AA-4571-89AF-2EA5621A630B}">
      <dsp:nvSpPr>
        <dsp:cNvPr id="0" name=""/>
        <dsp:cNvSpPr/>
      </dsp:nvSpPr>
      <dsp:spPr>
        <a:xfrm>
          <a:off x="921350" y="279868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2496810"/>
              <a:satOff val="-3114"/>
              <a:lumOff val="73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2924189"/>
        <a:ext cx="152788" cy="2847"/>
      </dsp:txXfrm>
    </dsp:sp>
    <dsp:sp modelId="{EE07531E-EBD2-40CB-9770-130D52CBFE6E}">
      <dsp:nvSpPr>
        <dsp:cNvPr id="0" name=""/>
        <dsp:cNvSpPr/>
      </dsp:nvSpPr>
      <dsp:spPr>
        <a:xfrm>
          <a:off x="3345457" y="2058408"/>
          <a:ext cx="1236789" cy="742073"/>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Stochastic dynamics</a:t>
          </a:r>
        </a:p>
      </dsp:txBody>
      <dsp:txXfrm>
        <a:off x="3345457" y="2058408"/>
        <a:ext cx="1236789" cy="742073"/>
      </dsp:txXfrm>
    </dsp:sp>
    <dsp:sp modelId="{B3B2B9B5-8866-4998-A4B8-737F762C2618}">
      <dsp:nvSpPr>
        <dsp:cNvPr id="0" name=""/>
        <dsp:cNvSpPr/>
      </dsp:nvSpPr>
      <dsp:spPr>
        <a:xfrm>
          <a:off x="1537945" y="3410260"/>
          <a:ext cx="253861" cy="91440"/>
        </a:xfrm>
        <a:custGeom>
          <a:avLst/>
          <a:gdLst/>
          <a:ahLst/>
          <a:cxnLst/>
          <a:rect l="0" t="0" r="0" b="0"/>
          <a:pathLst>
            <a:path>
              <a:moveTo>
                <a:pt x="0" y="45720"/>
              </a:moveTo>
              <a:lnTo>
                <a:pt x="253861" y="45720"/>
              </a:lnTo>
            </a:path>
          </a:pathLst>
        </a:custGeom>
        <a:noFill/>
        <a:ln w="9525" cap="flat" cmpd="sng" algn="ctr">
          <a:solidFill>
            <a:schemeClr val="accent2">
              <a:hueOff val="2808911"/>
              <a:satOff val="-3503"/>
              <a:lumOff val="82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3454556"/>
        <a:ext cx="14223" cy="2847"/>
      </dsp:txXfrm>
    </dsp:sp>
    <dsp:sp modelId="{9B1912C2-E1CF-4051-AE6C-E6AC579FEC2D}">
      <dsp:nvSpPr>
        <dsp:cNvPr id="0" name=""/>
        <dsp:cNvSpPr/>
      </dsp:nvSpPr>
      <dsp:spPr>
        <a:xfrm>
          <a:off x="302956" y="3084943"/>
          <a:ext cx="1236789" cy="742073"/>
        </a:xfrm>
        <a:prstGeom prst="rect">
          <a:avLst/>
        </a:prstGeom>
        <a:solidFill>
          <a:schemeClr val="accent2">
            <a:hueOff val="2633354"/>
            <a:satOff val="-3284"/>
            <a:lumOff val="7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Spatial models, networks</a:t>
          </a:r>
        </a:p>
      </dsp:txBody>
      <dsp:txXfrm>
        <a:off x="302956" y="3084943"/>
        <a:ext cx="1236789" cy="742073"/>
      </dsp:txXfrm>
    </dsp:sp>
    <dsp:sp modelId="{C33C8E13-4745-4CE1-A244-5F8C2BB2D68F}">
      <dsp:nvSpPr>
        <dsp:cNvPr id="0" name=""/>
        <dsp:cNvSpPr/>
      </dsp:nvSpPr>
      <dsp:spPr>
        <a:xfrm>
          <a:off x="3059196" y="3410260"/>
          <a:ext cx="253861" cy="91440"/>
        </a:xfrm>
        <a:custGeom>
          <a:avLst/>
          <a:gdLst/>
          <a:ahLst/>
          <a:cxnLst/>
          <a:rect l="0" t="0" r="0" b="0"/>
          <a:pathLst>
            <a:path>
              <a:moveTo>
                <a:pt x="0" y="45720"/>
              </a:moveTo>
              <a:lnTo>
                <a:pt x="253861" y="45720"/>
              </a:lnTo>
            </a:path>
          </a:pathLst>
        </a:custGeom>
        <a:noFill/>
        <a:ln w="9525" cap="flat" cmpd="sng" algn="ctr">
          <a:solidFill>
            <a:schemeClr val="accent2">
              <a:hueOff val="3121013"/>
              <a:satOff val="-3893"/>
              <a:lumOff val="91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3454556"/>
        <a:ext cx="14223" cy="2847"/>
      </dsp:txXfrm>
    </dsp:sp>
    <dsp:sp modelId="{235A7C18-EF72-4CC0-A9FA-968B5D12691A}">
      <dsp:nvSpPr>
        <dsp:cNvPr id="0" name=""/>
        <dsp:cNvSpPr/>
      </dsp:nvSpPr>
      <dsp:spPr>
        <a:xfrm>
          <a:off x="1824206" y="3084943"/>
          <a:ext cx="1236789" cy="742073"/>
        </a:xfrm>
        <a:prstGeom prst="rect">
          <a:avLst/>
        </a:prstGeom>
        <a:solidFill>
          <a:schemeClr val="accent2">
            <a:hueOff val="2925949"/>
            <a:satOff val="-3649"/>
            <a:lumOff val="8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Interventions and sensitivity analyses</a:t>
          </a:r>
        </a:p>
      </dsp:txBody>
      <dsp:txXfrm>
        <a:off x="1824206" y="3084943"/>
        <a:ext cx="1236789" cy="742073"/>
      </dsp:txXfrm>
    </dsp:sp>
    <dsp:sp modelId="{522BC0D9-9BD0-439D-9DA8-9267026CCDDB}">
      <dsp:nvSpPr>
        <dsp:cNvPr id="0" name=""/>
        <dsp:cNvSpPr/>
      </dsp:nvSpPr>
      <dsp:spPr>
        <a:xfrm>
          <a:off x="921350" y="3825217"/>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3433114"/>
              <a:satOff val="-4282"/>
              <a:lumOff val="100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3950724"/>
        <a:ext cx="152788" cy="2847"/>
      </dsp:txXfrm>
    </dsp:sp>
    <dsp:sp modelId="{627FDB46-35B9-465E-920E-EE2F59C93157}">
      <dsp:nvSpPr>
        <dsp:cNvPr id="0" name=""/>
        <dsp:cNvSpPr/>
      </dsp:nvSpPr>
      <dsp:spPr>
        <a:xfrm>
          <a:off x="3345457" y="3084943"/>
          <a:ext cx="1236789" cy="742073"/>
        </a:xfrm>
        <a:prstGeom prst="rect">
          <a:avLst/>
        </a:prstGeom>
        <a:solidFill>
          <a:schemeClr val="accent2">
            <a:hueOff val="3218544"/>
            <a:satOff val="-4014"/>
            <a:lumOff val="9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Interventions and sensitivity analyses </a:t>
          </a:r>
        </a:p>
      </dsp:txBody>
      <dsp:txXfrm>
        <a:off x="3345457" y="3084943"/>
        <a:ext cx="1236789" cy="742073"/>
      </dsp:txXfrm>
    </dsp:sp>
    <dsp:sp modelId="{F2B5D056-EFFB-4D32-94E0-91FAC50BF20F}">
      <dsp:nvSpPr>
        <dsp:cNvPr id="0" name=""/>
        <dsp:cNvSpPr/>
      </dsp:nvSpPr>
      <dsp:spPr>
        <a:xfrm>
          <a:off x="1537945" y="4436795"/>
          <a:ext cx="253861" cy="91440"/>
        </a:xfrm>
        <a:custGeom>
          <a:avLst/>
          <a:gdLst/>
          <a:ahLst/>
          <a:cxnLst/>
          <a:rect l="0" t="0" r="0" b="0"/>
          <a:pathLst>
            <a:path>
              <a:moveTo>
                <a:pt x="0" y="45720"/>
              </a:moveTo>
              <a:lnTo>
                <a:pt x="253861" y="45720"/>
              </a:lnTo>
            </a:path>
          </a:pathLst>
        </a:custGeom>
        <a:noFill/>
        <a:ln w="9525" cap="flat" cmpd="sng" algn="ctr">
          <a:solidFill>
            <a:schemeClr val="accent2">
              <a:hueOff val="3745215"/>
              <a:satOff val="-4671"/>
              <a:lumOff val="10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4481091"/>
        <a:ext cx="14223" cy="2847"/>
      </dsp:txXfrm>
    </dsp:sp>
    <dsp:sp modelId="{4D02FC74-A11D-4C42-8317-0910A4B7276F}">
      <dsp:nvSpPr>
        <dsp:cNvPr id="0" name=""/>
        <dsp:cNvSpPr/>
      </dsp:nvSpPr>
      <dsp:spPr>
        <a:xfrm>
          <a:off x="302956" y="4111478"/>
          <a:ext cx="1236789" cy="742073"/>
        </a:xfrm>
        <a:prstGeom prst="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Competition and evolutionary models</a:t>
          </a:r>
        </a:p>
      </dsp:txBody>
      <dsp:txXfrm>
        <a:off x="302956" y="4111478"/>
        <a:ext cx="1236789" cy="742073"/>
      </dsp:txXfrm>
    </dsp:sp>
    <dsp:sp modelId="{DD35C2B4-4A6B-40B5-95BD-62D5F209025F}">
      <dsp:nvSpPr>
        <dsp:cNvPr id="0" name=""/>
        <dsp:cNvSpPr/>
      </dsp:nvSpPr>
      <dsp:spPr>
        <a:xfrm>
          <a:off x="3059196" y="4436795"/>
          <a:ext cx="253861" cy="91440"/>
        </a:xfrm>
        <a:custGeom>
          <a:avLst/>
          <a:gdLst/>
          <a:ahLst/>
          <a:cxnLst/>
          <a:rect l="0" t="0" r="0" b="0"/>
          <a:pathLst>
            <a:path>
              <a:moveTo>
                <a:pt x="0" y="45720"/>
              </a:moveTo>
              <a:lnTo>
                <a:pt x="253861" y="45720"/>
              </a:lnTo>
            </a:path>
          </a:pathLst>
        </a:custGeom>
        <a:noFill/>
        <a:ln w="9525" cap="flat" cmpd="sng" algn="ctr">
          <a:solidFill>
            <a:schemeClr val="accent2">
              <a:hueOff val="4057316"/>
              <a:satOff val="-5060"/>
              <a:lumOff val="119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4481091"/>
        <a:ext cx="14223" cy="2847"/>
      </dsp:txXfrm>
    </dsp:sp>
    <dsp:sp modelId="{45753E0F-163E-4AA8-9277-D0871F6DF653}">
      <dsp:nvSpPr>
        <dsp:cNvPr id="0" name=""/>
        <dsp:cNvSpPr/>
      </dsp:nvSpPr>
      <dsp:spPr>
        <a:xfrm>
          <a:off x="1824206" y="4111478"/>
          <a:ext cx="1236789" cy="742073"/>
        </a:xfrm>
        <a:prstGeom prst="rect">
          <a:avLst/>
        </a:prstGeom>
        <a:solidFill>
          <a:schemeClr val="accent2">
            <a:hueOff val="3803734"/>
            <a:satOff val="-4744"/>
            <a:lumOff val="11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Within host evolution</a:t>
          </a:r>
        </a:p>
      </dsp:txBody>
      <dsp:txXfrm>
        <a:off x="1824206" y="4111478"/>
        <a:ext cx="1236789" cy="742073"/>
      </dsp:txXfrm>
    </dsp:sp>
    <dsp:sp modelId="{EDFBA90A-4888-47B8-8D0A-B0BB79CC4A51}">
      <dsp:nvSpPr>
        <dsp:cNvPr id="0" name=""/>
        <dsp:cNvSpPr/>
      </dsp:nvSpPr>
      <dsp:spPr>
        <a:xfrm>
          <a:off x="921350" y="485175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4369417"/>
              <a:satOff val="-5450"/>
              <a:lumOff val="12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4977259"/>
        <a:ext cx="152788" cy="2847"/>
      </dsp:txXfrm>
    </dsp:sp>
    <dsp:sp modelId="{FBE4F787-4AB1-4A84-88FA-E46968E3C8FE}">
      <dsp:nvSpPr>
        <dsp:cNvPr id="0" name=""/>
        <dsp:cNvSpPr/>
      </dsp:nvSpPr>
      <dsp:spPr>
        <a:xfrm>
          <a:off x="3345457" y="4111478"/>
          <a:ext cx="1236789" cy="742073"/>
        </a:xfrm>
        <a:prstGeom prst="rect">
          <a:avLst/>
        </a:prstGeom>
        <a:solidFill>
          <a:schemeClr val="accent2">
            <a:hueOff val="4096329"/>
            <a:satOff val="-5109"/>
            <a:lumOff val="12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on Parameterization, calibration, and uncertainty</a:t>
          </a:r>
        </a:p>
      </dsp:txBody>
      <dsp:txXfrm>
        <a:off x="3345457" y="4111478"/>
        <a:ext cx="1236789" cy="742073"/>
      </dsp:txXfrm>
    </dsp:sp>
    <dsp:sp modelId="{9168A32A-329B-4436-A4E8-1968BCAE95A6}">
      <dsp:nvSpPr>
        <dsp:cNvPr id="0" name=""/>
        <dsp:cNvSpPr/>
      </dsp:nvSpPr>
      <dsp:spPr>
        <a:xfrm>
          <a:off x="1537945" y="5463330"/>
          <a:ext cx="253861" cy="91440"/>
        </a:xfrm>
        <a:custGeom>
          <a:avLst/>
          <a:gdLst/>
          <a:ahLst/>
          <a:cxnLst/>
          <a:rect l="0" t="0" r="0" b="0"/>
          <a:pathLst>
            <a:path>
              <a:moveTo>
                <a:pt x="0" y="45720"/>
              </a:moveTo>
              <a:lnTo>
                <a:pt x="253861" y="45720"/>
              </a:lnTo>
            </a:path>
          </a:pathLst>
        </a:custGeom>
        <a:noFill/>
        <a:ln w="9525" cap="flat" cmpd="sng" algn="ctr">
          <a:solidFill>
            <a:schemeClr val="accent2">
              <a:hueOff val="4681519"/>
              <a:satOff val="-5839"/>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5507626"/>
        <a:ext cx="14223" cy="2847"/>
      </dsp:txXfrm>
    </dsp:sp>
    <dsp:sp modelId="{2E873A18-3BB8-4867-B4EC-CD4D6914386C}">
      <dsp:nvSpPr>
        <dsp:cNvPr id="0" name=""/>
        <dsp:cNvSpPr/>
      </dsp:nvSpPr>
      <dsp:spPr>
        <a:xfrm>
          <a:off x="302956" y="5138013"/>
          <a:ext cx="1236789" cy="742073"/>
        </a:xfrm>
        <a:prstGeom prst="rect">
          <a:avLst/>
        </a:prstGeom>
        <a:solidFill>
          <a:schemeClr val="accent2">
            <a:hueOff val="4388924"/>
            <a:satOff val="-5474"/>
            <a:lumOff val="12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Health policy and economic evaluation models</a:t>
          </a:r>
        </a:p>
      </dsp:txBody>
      <dsp:txXfrm>
        <a:off x="302956" y="5138013"/>
        <a:ext cx="1236789" cy="742073"/>
      </dsp:txXfrm>
    </dsp:sp>
    <dsp:sp modelId="{AF09C222-1D99-4F9B-882C-509DBA6E7A14}">
      <dsp:nvSpPr>
        <dsp:cNvPr id="0" name=""/>
        <dsp:cNvSpPr/>
      </dsp:nvSpPr>
      <dsp:spPr>
        <a:xfrm>
          <a:off x="1824206" y="5138013"/>
          <a:ext cx="1236789" cy="742073"/>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Uses and abuses of models</a:t>
          </a:r>
        </a:p>
      </dsp:txBody>
      <dsp:txXfrm>
        <a:off x="1824206" y="5138013"/>
        <a:ext cx="1236789" cy="74207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ea typeface="+mn-ea"/>
                <a:cs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vl1pPr>
          </a:lstStyle>
          <a:p>
            <a:fld id="{BC03492F-41C0-4991-968F-323DE7C7D58F}" type="datetimeFigureOut">
              <a:rPr lang="en-US" altLang="en-US"/>
              <a:pPr/>
              <a:t>4/14/2020</a:t>
            </a:fld>
            <a:endParaRPr lang="en-US" alt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a:defRPr sz="1300">
                <a:latin typeface="Arial" charset="0"/>
                <a:ea typeface="+mn-ea"/>
                <a:cs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vl1pPr>
          </a:lstStyle>
          <a:p>
            <a:fld id="{2809E605-90A1-49FE-B337-A2B28893E9D0}" type="slidenum">
              <a:rPr lang="en-US" altLang="en-US"/>
              <a:pPr/>
              <a:t>‹#›</a:t>
            </a:fld>
            <a:endParaRPr lang="en-US" altLang="en-US"/>
          </a:p>
        </p:txBody>
      </p:sp>
    </p:spTree>
    <p:extLst>
      <p:ext uri="{BB962C8B-B14F-4D97-AF65-F5344CB8AC3E}">
        <p14:creationId xmlns:p14="http://schemas.microsoft.com/office/powerpoint/2010/main" val="26590591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xtranet.who.int/sree/Reports?op=Replet&amp;name=%2FWHO_HQ_Reports%2FG2%2FPROD%2FEXT%2FTBCountryProfile&amp;ISO2=IN&amp;LAN=EN&amp;outtype=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bi.nlm.nih.gov/pmc/articles/PMC6092233/pdf/nihms973153.pdf"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https://extranet.who.int/sree/Reports?op=Replet&amp;name=%2FWHO_HQ_Reports%2FG2%2FPROD%2FEXT%2FTBCountryProfile&amp;ISO2=IN&amp;LAN=EN&amp;outtype=html</a:t>
            </a:r>
            <a:endParaRPr lang="en-US" dirty="0"/>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31</a:t>
            </a:fld>
            <a:endParaRPr lang="en-US" altLang="en-US"/>
          </a:p>
        </p:txBody>
      </p:sp>
    </p:spTree>
    <p:extLst>
      <p:ext uri="{BB962C8B-B14F-4D97-AF65-F5344CB8AC3E}">
        <p14:creationId xmlns:p14="http://schemas.microsoft.com/office/powerpoint/2010/main" val="2486707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https://www.ncbi.nlm.nih.gov/pmc/articles/PMC6092233/pdf/nihms973153.pdf</a:t>
            </a:r>
            <a:endParaRPr lang="en-US" dirty="0"/>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32</a:t>
            </a:fld>
            <a:endParaRPr lang="en-US" altLang="en-US"/>
          </a:p>
        </p:txBody>
      </p:sp>
    </p:spTree>
    <p:extLst>
      <p:ext uri="{BB962C8B-B14F-4D97-AF65-F5344CB8AC3E}">
        <p14:creationId xmlns:p14="http://schemas.microsoft.com/office/powerpoint/2010/main" val="2077820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8509A56D-E419-4E03-850F-467FCCC75614}" type="datetime1">
              <a:rPr lang="en-US" altLang="en-US"/>
              <a:pPr/>
              <a:t>4/14/2020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FB3C282E-49FC-4D2E-895C-C5B95E0D87A0}" type="slidenum">
              <a:rPr lang="en-US" altLang="en-US"/>
              <a:pPr/>
              <a:t>‹#›</a:t>
            </a:fld>
            <a:endParaRPr lang="en-US" altLang="en-US"/>
          </a:p>
        </p:txBody>
      </p:sp>
    </p:spTree>
    <p:extLst>
      <p:ext uri="{BB962C8B-B14F-4D97-AF65-F5344CB8AC3E}">
        <p14:creationId xmlns:p14="http://schemas.microsoft.com/office/powerpoint/2010/main" val="212713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8FE9277-1D1A-40AD-B214-E3555C786148}" type="datetime1">
              <a:rPr lang="en-US" altLang="en-US"/>
              <a:pPr/>
              <a:t>4/14/2020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16E48042-C9A0-4836-8131-44276117E7A8}" type="slidenum">
              <a:rPr lang="en-US" altLang="en-US"/>
              <a:pPr/>
              <a:t>‹#›</a:t>
            </a:fld>
            <a:endParaRPr lang="en-US" altLang="en-US"/>
          </a:p>
        </p:txBody>
      </p:sp>
    </p:spTree>
    <p:extLst>
      <p:ext uri="{BB962C8B-B14F-4D97-AF65-F5344CB8AC3E}">
        <p14:creationId xmlns:p14="http://schemas.microsoft.com/office/powerpoint/2010/main" val="86577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B075CD3-FB5C-4157-81CB-B48BBC42D9D7}" type="datetime1">
              <a:rPr lang="en-US" altLang="en-US"/>
              <a:pPr/>
              <a:t>4/14/2020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93E690CF-288E-4210-80B9-99B2CC7B754D}" type="slidenum">
              <a:rPr lang="en-US" altLang="en-US"/>
              <a:pPr/>
              <a:t>‹#›</a:t>
            </a:fld>
            <a:endParaRPr lang="en-US" altLang="en-US"/>
          </a:p>
        </p:txBody>
      </p:sp>
    </p:spTree>
    <p:extLst>
      <p:ext uri="{BB962C8B-B14F-4D97-AF65-F5344CB8AC3E}">
        <p14:creationId xmlns:p14="http://schemas.microsoft.com/office/powerpoint/2010/main" val="168618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83D104F-2E29-4B2C-900A-8383AB2945AD}" type="datetime1">
              <a:rPr lang="en-US" altLang="en-US"/>
              <a:pPr/>
              <a:t>4/14/2020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32746B8B-A365-4E20-9F34-CD9F13677DC1}" type="slidenum">
              <a:rPr lang="en-US" altLang="en-US"/>
              <a:pPr/>
              <a:t>‹#›</a:t>
            </a:fld>
            <a:endParaRPr lang="en-US" altLang="en-US"/>
          </a:p>
        </p:txBody>
      </p:sp>
    </p:spTree>
    <p:extLst>
      <p:ext uri="{BB962C8B-B14F-4D97-AF65-F5344CB8AC3E}">
        <p14:creationId xmlns:p14="http://schemas.microsoft.com/office/powerpoint/2010/main" val="3177121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FFF3F286-B4B7-4471-A70C-27B48C5C7B4A}" type="datetime1">
              <a:rPr lang="en-US" altLang="en-US"/>
              <a:pPr/>
              <a:t>4/14/2020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E47C795A-EC15-45B4-8138-A8B4575319E6}" type="slidenum">
              <a:rPr lang="en-US" altLang="en-US"/>
              <a:pPr/>
              <a:t>‹#›</a:t>
            </a:fld>
            <a:endParaRPr lang="en-US" altLang="en-US"/>
          </a:p>
        </p:txBody>
      </p:sp>
    </p:spTree>
    <p:extLst>
      <p:ext uri="{BB962C8B-B14F-4D97-AF65-F5344CB8AC3E}">
        <p14:creationId xmlns:p14="http://schemas.microsoft.com/office/powerpoint/2010/main" val="56213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66D973DD-7842-49BB-A882-7E1F344E14A0}" type="datetime1">
              <a:rPr lang="en-US" altLang="en-US"/>
              <a:pPr/>
              <a:t>4/14/2020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C8626415-5450-4D14-826B-99F219F14C1E}" type="slidenum">
              <a:rPr lang="en-US" altLang="en-US"/>
              <a:pPr/>
              <a:t>‹#›</a:t>
            </a:fld>
            <a:endParaRPr lang="en-US" altLang="en-US"/>
          </a:p>
        </p:txBody>
      </p:sp>
    </p:spTree>
    <p:extLst>
      <p:ext uri="{BB962C8B-B14F-4D97-AF65-F5344CB8AC3E}">
        <p14:creationId xmlns:p14="http://schemas.microsoft.com/office/powerpoint/2010/main" val="240345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440CAE5-26E5-4A7A-BACF-5DCA20F930A2}" type="datetime1">
              <a:rPr lang="en-US" altLang="en-US"/>
              <a:pPr/>
              <a:t>4/14/2020</a:t>
            </a:fld>
            <a:endParaRPr lang="en-US" altLang="en-US"/>
          </a:p>
        </p:txBody>
      </p:sp>
      <p:sp>
        <p:nvSpPr>
          <p:cNvPr id="8"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9" name="Slide Number Placeholder 5"/>
          <p:cNvSpPr>
            <a:spLocks noGrp="1"/>
          </p:cNvSpPr>
          <p:nvPr>
            <p:ph type="sldNum" sz="quarter" idx="12"/>
          </p:nvPr>
        </p:nvSpPr>
        <p:spPr/>
        <p:txBody>
          <a:bodyPr/>
          <a:lstStyle>
            <a:lvl1pPr>
              <a:defRPr/>
            </a:lvl1pPr>
          </a:lstStyle>
          <a:p>
            <a:fld id="{CD75ABD9-121E-4BBD-9DB1-14ABE63CFB5F}" type="slidenum">
              <a:rPr lang="en-US" altLang="en-US"/>
              <a:pPr/>
              <a:t>‹#›</a:t>
            </a:fld>
            <a:endParaRPr lang="en-US" altLang="en-US"/>
          </a:p>
        </p:txBody>
      </p:sp>
    </p:spTree>
    <p:extLst>
      <p:ext uri="{BB962C8B-B14F-4D97-AF65-F5344CB8AC3E}">
        <p14:creationId xmlns:p14="http://schemas.microsoft.com/office/powerpoint/2010/main" val="30344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E9D9CC5-0014-4A2D-A7EF-2923AF1C10D3}" type="datetime1">
              <a:rPr lang="en-US" altLang="en-US"/>
              <a:pPr/>
              <a:t>4/14/2020</a:t>
            </a:fld>
            <a:endParaRPr lang="en-US" altLang="en-US"/>
          </a:p>
        </p:txBody>
      </p:sp>
      <p:sp>
        <p:nvSpPr>
          <p:cNvPr id="4"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5" name="Slide Number Placeholder 5"/>
          <p:cNvSpPr>
            <a:spLocks noGrp="1"/>
          </p:cNvSpPr>
          <p:nvPr>
            <p:ph type="sldNum" sz="quarter" idx="12"/>
          </p:nvPr>
        </p:nvSpPr>
        <p:spPr/>
        <p:txBody>
          <a:bodyPr/>
          <a:lstStyle>
            <a:lvl1pPr>
              <a:defRPr/>
            </a:lvl1pPr>
          </a:lstStyle>
          <a:p>
            <a:fld id="{1702C6FA-0B6F-4B27-9B93-AA7CCF19E8DA}" type="slidenum">
              <a:rPr lang="en-US" altLang="en-US"/>
              <a:pPr/>
              <a:t>‹#›</a:t>
            </a:fld>
            <a:endParaRPr lang="en-US" altLang="en-US"/>
          </a:p>
        </p:txBody>
      </p:sp>
    </p:spTree>
    <p:extLst>
      <p:ext uri="{BB962C8B-B14F-4D97-AF65-F5344CB8AC3E}">
        <p14:creationId xmlns:p14="http://schemas.microsoft.com/office/powerpoint/2010/main" val="363322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CA470D8E-0A72-435A-BCDB-787861DFC38E}" type="datetime1">
              <a:rPr lang="en-US" altLang="en-US"/>
              <a:pPr/>
              <a:t>4/14/2020</a:t>
            </a:fld>
            <a:endParaRPr lang="en-US" altLang="en-US"/>
          </a:p>
        </p:txBody>
      </p:sp>
      <p:sp>
        <p:nvSpPr>
          <p:cNvPr id="3"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4" name="Slide Number Placeholder 5"/>
          <p:cNvSpPr>
            <a:spLocks noGrp="1"/>
          </p:cNvSpPr>
          <p:nvPr>
            <p:ph type="sldNum" sz="quarter" idx="12"/>
          </p:nvPr>
        </p:nvSpPr>
        <p:spPr/>
        <p:txBody>
          <a:bodyPr/>
          <a:lstStyle>
            <a:lvl1pPr>
              <a:defRPr/>
            </a:lvl1pPr>
          </a:lstStyle>
          <a:p>
            <a:fld id="{BE486782-7C51-43D7-89B5-AD3970A3C244}" type="slidenum">
              <a:rPr lang="en-US" altLang="en-US"/>
              <a:pPr/>
              <a:t>‹#›</a:t>
            </a:fld>
            <a:endParaRPr lang="en-US" altLang="en-US"/>
          </a:p>
        </p:txBody>
      </p:sp>
    </p:spTree>
    <p:extLst>
      <p:ext uri="{BB962C8B-B14F-4D97-AF65-F5344CB8AC3E}">
        <p14:creationId xmlns:p14="http://schemas.microsoft.com/office/powerpoint/2010/main" val="55821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A1B7C73-EDC2-4619-BA9E-B007E2280E3B}" type="datetime1">
              <a:rPr lang="en-US" altLang="en-US"/>
              <a:pPr/>
              <a:t>4/14/2020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66F9652F-C41D-436E-A956-280D75D29DB5}" type="slidenum">
              <a:rPr lang="en-US" altLang="en-US"/>
              <a:pPr/>
              <a:t>‹#›</a:t>
            </a:fld>
            <a:endParaRPr lang="en-US" altLang="en-US"/>
          </a:p>
        </p:txBody>
      </p:sp>
    </p:spTree>
    <p:extLst>
      <p:ext uri="{BB962C8B-B14F-4D97-AF65-F5344CB8AC3E}">
        <p14:creationId xmlns:p14="http://schemas.microsoft.com/office/powerpoint/2010/main" val="3515570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4DD2D31-57F2-4173-97CC-9798739BE925}" type="datetime1">
              <a:rPr lang="en-US" altLang="en-US"/>
              <a:pPr/>
              <a:t>4/14/2020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858E78FD-CB40-47F2-851E-11A31561321E}" type="slidenum">
              <a:rPr lang="en-US" altLang="en-US"/>
              <a:pPr/>
              <a:t>‹#›</a:t>
            </a:fld>
            <a:endParaRPr lang="en-US" altLang="en-US"/>
          </a:p>
        </p:txBody>
      </p:sp>
    </p:spTree>
    <p:extLst>
      <p:ext uri="{BB962C8B-B14F-4D97-AF65-F5344CB8AC3E}">
        <p14:creationId xmlns:p14="http://schemas.microsoft.com/office/powerpoint/2010/main" val="190110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C672107-976E-44F6-A2DD-796379B56353}" type="datetime1">
              <a:rPr lang="en-US" altLang="en-US"/>
              <a:pPr/>
              <a:t>4/14/2020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17E7C6E0-81A9-443F-A762-C3A4DCCE332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3.png"/><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457200" y="1752600"/>
            <a:ext cx="8229600" cy="1905000"/>
          </a:xfrm>
        </p:spPr>
        <p:txBody>
          <a:bodyPr/>
          <a:lstStyle/>
          <a:p>
            <a:pPr eaLnBrk="1" hangingPunct="1"/>
            <a:r>
              <a:rPr lang="en-US" altLang="en-US" sz="4000" b="1" dirty="0">
                <a:ea typeface="ＭＳ Ｐゴシック" pitchFamily="34" charset="-128"/>
              </a:rPr>
              <a:t>Models for Understanding and Controlling Global Infectious Diseases</a:t>
            </a:r>
            <a:br>
              <a:rPr lang="en-US" altLang="en-US" sz="4000" b="1" dirty="0">
                <a:ea typeface="ＭＳ Ｐゴシック" pitchFamily="34" charset="-128"/>
              </a:rPr>
            </a:br>
            <a:r>
              <a:rPr lang="en-US" altLang="en-US" sz="4000" b="1" dirty="0">
                <a:ea typeface="ＭＳ Ｐゴシック" pitchFamily="34" charset="-128"/>
              </a:rPr>
              <a:t>HUMBIO 154D / HRP 204 </a:t>
            </a:r>
          </a:p>
        </p:txBody>
      </p:sp>
      <p:sp>
        <p:nvSpPr>
          <p:cNvPr id="14338" name="Subtitle 2"/>
          <p:cNvSpPr>
            <a:spLocks noGrp="1"/>
          </p:cNvSpPr>
          <p:nvPr>
            <p:ph type="subTitle" idx="1"/>
          </p:nvPr>
        </p:nvSpPr>
        <p:spPr>
          <a:xfrm>
            <a:off x="609600" y="3886200"/>
            <a:ext cx="7848600" cy="1752600"/>
          </a:xfrm>
        </p:spPr>
        <p:txBody>
          <a:bodyPr/>
          <a:lstStyle/>
          <a:p>
            <a:pPr eaLnBrk="1" hangingPunct="1"/>
            <a:r>
              <a:rPr lang="en-US" altLang="en-US" dirty="0">
                <a:solidFill>
                  <a:schemeClr val="tx1"/>
                </a:solidFill>
                <a:ea typeface="ＭＳ Ｐゴシック" pitchFamily="34" charset="-128"/>
              </a:rPr>
              <a:t>Session 3</a:t>
            </a:r>
          </a:p>
          <a:p>
            <a:pPr eaLnBrk="1" hangingPunct="1"/>
            <a:r>
              <a:rPr lang="en-US" altLang="en-US" dirty="0">
                <a:solidFill>
                  <a:schemeClr val="tx1"/>
                </a:solidFill>
                <a:ea typeface="ＭＳ Ｐゴシック" pitchFamily="34" charset="-128"/>
              </a:rPr>
              <a:t>Jason Andrews </a:t>
            </a:r>
          </a:p>
          <a:p>
            <a:pPr eaLnBrk="1" hangingPunct="1"/>
            <a:r>
              <a:rPr lang="en-US" altLang="en-US" dirty="0">
                <a:solidFill>
                  <a:schemeClr val="tx1"/>
                </a:solidFill>
                <a:ea typeface="ＭＳ Ｐゴシック" pitchFamily="34" charset="-128"/>
              </a:rPr>
              <a:t>Jeremy Goldhaber-Fiebert</a:t>
            </a:r>
          </a:p>
          <a:p>
            <a:pPr eaLnBrk="1" hangingPunct="1"/>
            <a:r>
              <a:rPr lang="en-US" altLang="en-US" dirty="0">
                <a:solidFill>
                  <a:schemeClr val="tx1"/>
                </a:solidFill>
                <a:ea typeface="ＭＳ Ｐゴシック" pitchFamily="34" charset="-128"/>
              </a:rPr>
              <a:t>2020</a:t>
            </a:r>
          </a:p>
        </p:txBody>
      </p:sp>
      <p:sp>
        <p:nvSpPr>
          <p:cNvPr id="14339"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de-DE" altLang="en-US" sz="1200" dirty="0">
                <a:solidFill>
                  <a:srgbClr val="898989"/>
                </a:solidFill>
                <a:latin typeface="Calibri" pitchFamily="34" charset="0"/>
              </a:rPr>
              <a:t>Andrews and Goldhaber-Fiebert ©</a:t>
            </a:r>
            <a:r>
              <a:rPr lang="is-IS" altLang="en-US" sz="1200" dirty="0">
                <a:solidFill>
                  <a:srgbClr val="898989"/>
                </a:solidFill>
                <a:latin typeface="Calibri" pitchFamily="34" charset="0"/>
              </a:rPr>
              <a:t>2020</a:t>
            </a:r>
            <a:endParaRPr lang="en-US" altLang="en-US" sz="1200" dirty="0">
              <a:solidFill>
                <a:srgbClr val="898989"/>
              </a:solidFill>
              <a:latin typeface="Calibr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Survival Curves</a:t>
            </a:r>
          </a:p>
        </p:txBody>
      </p:sp>
      <p:cxnSp>
        <p:nvCxnSpPr>
          <p:cNvPr id="5" name="Straight Connector 4">
            <a:extLst>
              <a:ext uri="{FF2B5EF4-FFF2-40B4-BE49-F238E27FC236}">
                <a16:creationId xmlns:a16="http://schemas.microsoft.com/office/drawing/2014/main" id="{9BDCBC92-DBFB-467A-9907-0894E16FF796}"/>
              </a:ext>
            </a:extLst>
          </p:cNvPr>
          <p:cNvCxnSpPr>
            <a:cxnSpLocks/>
          </p:cNvCxnSpPr>
          <p:nvPr/>
        </p:nvCxnSpPr>
        <p:spPr>
          <a:xfrm>
            <a:off x="1219200" y="1417638"/>
            <a:ext cx="0" cy="4754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9C06B-669D-48F1-A14E-736952B6B942}"/>
              </a:ext>
            </a:extLst>
          </p:cNvPr>
          <p:cNvCxnSpPr>
            <a:cxnSpLocks/>
          </p:cNvCxnSpPr>
          <p:nvPr/>
        </p:nvCxnSpPr>
        <p:spPr>
          <a:xfrm flipH="1">
            <a:off x="1219200" y="6172200"/>
            <a:ext cx="685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4077BD10-B931-4DEF-AC02-9460D02ACBBE}"/>
              </a:ext>
            </a:extLst>
          </p:cNvPr>
          <p:cNvSpPr/>
          <p:nvPr/>
        </p:nvSpPr>
        <p:spPr>
          <a:xfrm>
            <a:off x="1295400" y="1417638"/>
            <a:ext cx="6739890" cy="4651692"/>
          </a:xfrm>
          <a:custGeom>
            <a:avLst/>
            <a:gdLst>
              <a:gd name="connsiteX0" fmla="*/ 0 w 6675120"/>
              <a:gd name="connsiteY0" fmla="*/ 0 h 4560570"/>
              <a:gd name="connsiteX1" fmla="*/ 697230 w 6675120"/>
              <a:gd name="connsiteY1" fmla="*/ 2388870 h 4560570"/>
              <a:gd name="connsiteX2" fmla="*/ 2354580 w 6675120"/>
              <a:gd name="connsiteY2" fmla="*/ 3829050 h 4560570"/>
              <a:gd name="connsiteX3" fmla="*/ 6675120 w 6675120"/>
              <a:gd name="connsiteY3" fmla="*/ 4560570 h 4560570"/>
            </a:gdLst>
            <a:ahLst/>
            <a:cxnLst>
              <a:cxn ang="0">
                <a:pos x="connsiteX0" y="connsiteY0"/>
              </a:cxn>
              <a:cxn ang="0">
                <a:pos x="connsiteX1" y="connsiteY1"/>
              </a:cxn>
              <a:cxn ang="0">
                <a:pos x="connsiteX2" y="connsiteY2"/>
              </a:cxn>
              <a:cxn ang="0">
                <a:pos x="connsiteX3" y="connsiteY3"/>
              </a:cxn>
            </a:cxnLst>
            <a:rect l="l" t="t" r="r" b="b"/>
            <a:pathLst>
              <a:path w="6675120" h="4560570">
                <a:moveTo>
                  <a:pt x="0" y="0"/>
                </a:moveTo>
                <a:cubicBezTo>
                  <a:pt x="152400" y="875347"/>
                  <a:pt x="304800" y="1750695"/>
                  <a:pt x="697230" y="2388870"/>
                </a:cubicBezTo>
                <a:cubicBezTo>
                  <a:pt x="1089660" y="3027045"/>
                  <a:pt x="1358265" y="3467100"/>
                  <a:pt x="2354580" y="3829050"/>
                </a:cubicBezTo>
                <a:cubicBezTo>
                  <a:pt x="3350895" y="4191000"/>
                  <a:pt x="5013007" y="4375785"/>
                  <a:pt x="6675120" y="4560570"/>
                </a:cubicBezTo>
              </a:path>
            </a:pathLst>
          </a:custGeom>
          <a:solidFill>
            <a:schemeClr val="bg1"/>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2FE4FE-000E-47C2-8743-D9A9C30713AE}"/>
              </a:ext>
            </a:extLst>
          </p:cNvPr>
          <p:cNvSpPr txBox="1"/>
          <p:nvPr/>
        </p:nvSpPr>
        <p:spPr>
          <a:xfrm rot="16200000">
            <a:off x="393705" y="1743368"/>
            <a:ext cx="1113125" cy="461665"/>
          </a:xfrm>
          <a:prstGeom prst="rect">
            <a:avLst/>
          </a:prstGeom>
          <a:noFill/>
        </p:spPr>
        <p:txBody>
          <a:bodyPr wrap="none" rtlCol="0">
            <a:spAutoFit/>
          </a:bodyPr>
          <a:lstStyle/>
          <a:p>
            <a:r>
              <a:rPr lang="en-US" sz="2400" b="1" dirty="0">
                <a:latin typeface="+mn-lt"/>
              </a:rPr>
              <a:t>% Alive</a:t>
            </a:r>
          </a:p>
        </p:txBody>
      </p:sp>
      <p:sp>
        <p:nvSpPr>
          <p:cNvPr id="12" name="TextBox 11">
            <a:extLst>
              <a:ext uri="{FF2B5EF4-FFF2-40B4-BE49-F238E27FC236}">
                <a16:creationId xmlns:a16="http://schemas.microsoft.com/office/drawing/2014/main" id="{A17F194C-6EB5-4C78-BA96-CD46DB56DD7F}"/>
              </a:ext>
            </a:extLst>
          </p:cNvPr>
          <p:cNvSpPr txBox="1"/>
          <p:nvPr/>
        </p:nvSpPr>
        <p:spPr>
          <a:xfrm>
            <a:off x="7391400" y="6178529"/>
            <a:ext cx="817853" cy="461665"/>
          </a:xfrm>
          <a:prstGeom prst="rect">
            <a:avLst/>
          </a:prstGeom>
          <a:noFill/>
        </p:spPr>
        <p:txBody>
          <a:bodyPr wrap="none" rtlCol="0">
            <a:spAutoFit/>
          </a:bodyPr>
          <a:lstStyle/>
          <a:p>
            <a:r>
              <a:rPr lang="en-US" sz="2400" b="1" dirty="0">
                <a:latin typeface="+mn-lt"/>
              </a:rPr>
              <a:t>Time</a:t>
            </a:r>
          </a:p>
        </p:txBody>
      </p:sp>
      <p:sp>
        <p:nvSpPr>
          <p:cNvPr id="3" name="Freeform: Shape 2">
            <a:extLst>
              <a:ext uri="{FF2B5EF4-FFF2-40B4-BE49-F238E27FC236}">
                <a16:creationId xmlns:a16="http://schemas.microsoft.com/office/drawing/2014/main" id="{58A37711-BEA3-4BCC-850A-D8F0DB0F2738}"/>
              </a:ext>
            </a:extLst>
          </p:cNvPr>
          <p:cNvSpPr/>
          <p:nvPr/>
        </p:nvSpPr>
        <p:spPr>
          <a:xfrm>
            <a:off x="1268730" y="1611630"/>
            <a:ext cx="6526530" cy="4537710"/>
          </a:xfrm>
          <a:custGeom>
            <a:avLst/>
            <a:gdLst>
              <a:gd name="connsiteX0" fmla="*/ 0 w 6526530"/>
              <a:gd name="connsiteY0" fmla="*/ 0 h 4537710"/>
              <a:gd name="connsiteX1" fmla="*/ 0 w 6526530"/>
              <a:gd name="connsiteY1" fmla="*/ 4537710 h 4537710"/>
              <a:gd name="connsiteX2" fmla="*/ 6526530 w 6526530"/>
              <a:gd name="connsiteY2" fmla="*/ 4526280 h 4537710"/>
              <a:gd name="connsiteX3" fmla="*/ 5943600 w 6526530"/>
              <a:gd name="connsiteY3" fmla="*/ 4469130 h 4537710"/>
              <a:gd name="connsiteX4" fmla="*/ 5040630 w 6526530"/>
              <a:gd name="connsiteY4" fmla="*/ 4354830 h 4537710"/>
              <a:gd name="connsiteX5" fmla="*/ 3920490 w 6526530"/>
              <a:gd name="connsiteY5" fmla="*/ 4194810 h 4537710"/>
              <a:gd name="connsiteX6" fmla="*/ 2537460 w 6526530"/>
              <a:gd name="connsiteY6" fmla="*/ 3874770 h 4537710"/>
              <a:gd name="connsiteX7" fmla="*/ 1714500 w 6526530"/>
              <a:gd name="connsiteY7" fmla="*/ 3509010 h 4537710"/>
              <a:gd name="connsiteX8" fmla="*/ 1131570 w 6526530"/>
              <a:gd name="connsiteY8" fmla="*/ 3017520 h 4537710"/>
              <a:gd name="connsiteX9" fmla="*/ 777240 w 6526530"/>
              <a:gd name="connsiteY9" fmla="*/ 2480310 h 4537710"/>
              <a:gd name="connsiteX10" fmla="*/ 445770 w 6526530"/>
              <a:gd name="connsiteY10" fmla="*/ 1885950 h 4537710"/>
              <a:gd name="connsiteX11" fmla="*/ 251460 w 6526530"/>
              <a:gd name="connsiteY11" fmla="*/ 1268730 h 4537710"/>
              <a:gd name="connsiteX12" fmla="*/ 125730 w 6526530"/>
              <a:gd name="connsiteY12" fmla="*/ 742950 h 4537710"/>
              <a:gd name="connsiteX13" fmla="*/ 0 w 6526530"/>
              <a:gd name="connsiteY13" fmla="*/ 57150 h 453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6530" h="4537710">
                <a:moveTo>
                  <a:pt x="0" y="0"/>
                </a:moveTo>
                <a:lnTo>
                  <a:pt x="0" y="4537710"/>
                </a:lnTo>
                <a:lnTo>
                  <a:pt x="6526530" y="4526280"/>
                </a:lnTo>
                <a:lnTo>
                  <a:pt x="5943600" y="4469130"/>
                </a:lnTo>
                <a:lnTo>
                  <a:pt x="5040630" y="4354830"/>
                </a:lnTo>
                <a:lnTo>
                  <a:pt x="3920490" y="4194810"/>
                </a:lnTo>
                <a:lnTo>
                  <a:pt x="2537460" y="3874770"/>
                </a:lnTo>
                <a:lnTo>
                  <a:pt x="1714500" y="3509010"/>
                </a:lnTo>
                <a:lnTo>
                  <a:pt x="1131570" y="3017520"/>
                </a:lnTo>
                <a:lnTo>
                  <a:pt x="777240" y="2480310"/>
                </a:lnTo>
                <a:lnTo>
                  <a:pt x="445770" y="1885950"/>
                </a:lnTo>
                <a:lnTo>
                  <a:pt x="251460" y="1268730"/>
                </a:lnTo>
                <a:lnTo>
                  <a:pt x="125730" y="742950"/>
                </a:lnTo>
                <a:lnTo>
                  <a:pt x="0" y="57150"/>
                </a:lnTo>
              </a:path>
            </a:pathLst>
          </a:cu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8503045-D1C2-45EB-B3AF-33D1539A7B19}"/>
              </a:ext>
            </a:extLst>
          </p:cNvPr>
          <p:cNvSpPr txBox="1"/>
          <p:nvPr/>
        </p:nvSpPr>
        <p:spPr>
          <a:xfrm>
            <a:off x="3886200" y="2092853"/>
            <a:ext cx="4553170" cy="2123658"/>
          </a:xfrm>
          <a:prstGeom prst="rect">
            <a:avLst/>
          </a:prstGeom>
          <a:noFill/>
        </p:spPr>
        <p:txBody>
          <a:bodyPr wrap="none" rtlCol="0">
            <a:spAutoFit/>
          </a:bodyPr>
          <a:lstStyle/>
          <a:p>
            <a:r>
              <a:rPr lang="en-US" sz="4400" dirty="0">
                <a:latin typeface="+mn-lt"/>
              </a:rPr>
              <a:t>Area under curve =</a:t>
            </a:r>
          </a:p>
          <a:p>
            <a:r>
              <a:rPr lang="en-US" sz="4400" dirty="0">
                <a:latin typeface="+mn-lt"/>
              </a:rPr>
              <a:t>Life expectancy =</a:t>
            </a:r>
            <a:r>
              <a:rPr lang="en-US" sz="4400" b="1" i="1" dirty="0">
                <a:latin typeface="+mn-lt"/>
              </a:rPr>
              <a:t> </a:t>
            </a:r>
          </a:p>
          <a:p>
            <a:r>
              <a:rPr lang="en-US" sz="4400" b="1" i="1" dirty="0">
                <a:latin typeface="+mn-lt"/>
              </a:rPr>
              <a:t>1/µ</a:t>
            </a:r>
            <a:endParaRPr lang="en-US" dirty="0">
              <a:latin typeface="+mn-lt"/>
            </a:endParaRPr>
          </a:p>
        </p:txBody>
      </p:sp>
      <p:cxnSp>
        <p:nvCxnSpPr>
          <p:cNvPr id="15" name="Straight Arrow Connector 14">
            <a:extLst>
              <a:ext uri="{FF2B5EF4-FFF2-40B4-BE49-F238E27FC236}">
                <a16:creationId xmlns:a16="http://schemas.microsoft.com/office/drawing/2014/main" id="{CD301E22-0C08-4C5A-AAF4-65EBD74D21BB}"/>
              </a:ext>
            </a:extLst>
          </p:cNvPr>
          <p:cNvCxnSpPr>
            <a:cxnSpLocks/>
          </p:cNvCxnSpPr>
          <p:nvPr/>
        </p:nvCxnSpPr>
        <p:spPr>
          <a:xfrm flipH="1">
            <a:off x="2133600" y="2743200"/>
            <a:ext cx="1714500" cy="990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834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Mortality in a Simple Model</a:t>
            </a:r>
          </a:p>
        </p:txBody>
      </p:sp>
      <p:cxnSp>
        <p:nvCxnSpPr>
          <p:cNvPr id="5" name="Straight Connector 4">
            <a:extLst>
              <a:ext uri="{FF2B5EF4-FFF2-40B4-BE49-F238E27FC236}">
                <a16:creationId xmlns:a16="http://schemas.microsoft.com/office/drawing/2014/main" id="{9BDCBC92-DBFB-467A-9907-0894E16FF796}"/>
              </a:ext>
            </a:extLst>
          </p:cNvPr>
          <p:cNvCxnSpPr>
            <a:cxnSpLocks/>
          </p:cNvCxnSpPr>
          <p:nvPr/>
        </p:nvCxnSpPr>
        <p:spPr>
          <a:xfrm>
            <a:off x="4953000" y="1417638"/>
            <a:ext cx="0" cy="4754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9C06B-669D-48F1-A14E-736952B6B942}"/>
              </a:ext>
            </a:extLst>
          </p:cNvPr>
          <p:cNvCxnSpPr>
            <a:cxnSpLocks/>
          </p:cNvCxnSpPr>
          <p:nvPr/>
        </p:nvCxnSpPr>
        <p:spPr>
          <a:xfrm flipH="1">
            <a:off x="4953000" y="6172200"/>
            <a:ext cx="403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72FE4FE-000E-47C2-8743-D9A9C30713AE}"/>
              </a:ext>
            </a:extLst>
          </p:cNvPr>
          <p:cNvSpPr txBox="1"/>
          <p:nvPr/>
        </p:nvSpPr>
        <p:spPr>
          <a:xfrm rot="16200000">
            <a:off x="4127505" y="1743368"/>
            <a:ext cx="1113125" cy="461665"/>
          </a:xfrm>
          <a:prstGeom prst="rect">
            <a:avLst/>
          </a:prstGeom>
          <a:noFill/>
        </p:spPr>
        <p:txBody>
          <a:bodyPr wrap="none" rtlCol="0">
            <a:spAutoFit/>
          </a:bodyPr>
          <a:lstStyle/>
          <a:p>
            <a:r>
              <a:rPr lang="en-US" sz="2400" b="1" dirty="0">
                <a:latin typeface="+mn-lt"/>
              </a:rPr>
              <a:t>% Alive</a:t>
            </a:r>
          </a:p>
        </p:txBody>
      </p:sp>
      <p:sp>
        <p:nvSpPr>
          <p:cNvPr id="12" name="TextBox 11">
            <a:extLst>
              <a:ext uri="{FF2B5EF4-FFF2-40B4-BE49-F238E27FC236}">
                <a16:creationId xmlns:a16="http://schemas.microsoft.com/office/drawing/2014/main" id="{A17F194C-6EB5-4C78-BA96-CD46DB56DD7F}"/>
              </a:ext>
            </a:extLst>
          </p:cNvPr>
          <p:cNvSpPr txBox="1"/>
          <p:nvPr/>
        </p:nvSpPr>
        <p:spPr>
          <a:xfrm>
            <a:off x="8173747" y="6178529"/>
            <a:ext cx="817853" cy="461665"/>
          </a:xfrm>
          <a:prstGeom prst="rect">
            <a:avLst/>
          </a:prstGeom>
          <a:noFill/>
        </p:spPr>
        <p:txBody>
          <a:bodyPr wrap="none" rtlCol="0">
            <a:spAutoFit/>
          </a:bodyPr>
          <a:lstStyle/>
          <a:p>
            <a:r>
              <a:rPr lang="en-US" sz="2400" b="1" dirty="0">
                <a:latin typeface="+mn-lt"/>
              </a:rPr>
              <a:t>Time</a:t>
            </a:r>
          </a:p>
        </p:txBody>
      </p:sp>
      <p:sp>
        <p:nvSpPr>
          <p:cNvPr id="3" name="Rectangle 2">
            <a:extLst>
              <a:ext uri="{FF2B5EF4-FFF2-40B4-BE49-F238E27FC236}">
                <a16:creationId xmlns:a16="http://schemas.microsoft.com/office/drawing/2014/main" id="{097ACBB1-ED8C-4C01-BF4D-6923F568A57E}"/>
              </a:ext>
            </a:extLst>
          </p:cNvPr>
          <p:cNvSpPr/>
          <p:nvPr/>
        </p:nvSpPr>
        <p:spPr>
          <a:xfrm>
            <a:off x="1757437" y="22028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sp>
        <p:nvSpPr>
          <p:cNvPr id="14" name="TextBox 13">
            <a:extLst>
              <a:ext uri="{FF2B5EF4-FFF2-40B4-BE49-F238E27FC236}">
                <a16:creationId xmlns:a16="http://schemas.microsoft.com/office/drawing/2014/main" id="{D8A597F2-C06F-4974-B0FC-B31FFCE6FF3A}"/>
              </a:ext>
            </a:extLst>
          </p:cNvPr>
          <p:cNvSpPr txBox="1"/>
          <p:nvPr/>
        </p:nvSpPr>
        <p:spPr>
          <a:xfrm>
            <a:off x="683241" y="1723695"/>
            <a:ext cx="3215176" cy="461665"/>
          </a:xfrm>
          <a:prstGeom prst="rect">
            <a:avLst/>
          </a:prstGeom>
          <a:noFill/>
        </p:spPr>
        <p:txBody>
          <a:bodyPr wrap="none" rtlCol="0">
            <a:spAutoFit/>
          </a:bodyPr>
          <a:lstStyle/>
          <a:p>
            <a:pPr algn="ctr"/>
            <a:r>
              <a:rPr lang="en-US" sz="2400" b="1" dirty="0">
                <a:latin typeface="+mn-lt"/>
              </a:rPr>
              <a:t>World’s Simplest Model</a:t>
            </a:r>
          </a:p>
        </p:txBody>
      </p:sp>
      <p:cxnSp>
        <p:nvCxnSpPr>
          <p:cNvPr id="9" name="Straight Connector 8">
            <a:extLst>
              <a:ext uri="{FF2B5EF4-FFF2-40B4-BE49-F238E27FC236}">
                <a16:creationId xmlns:a16="http://schemas.microsoft.com/office/drawing/2014/main" id="{783211D5-595C-4261-9312-02A5F2344F0A}"/>
              </a:ext>
            </a:extLst>
          </p:cNvPr>
          <p:cNvCxnSpPr/>
          <p:nvPr/>
        </p:nvCxnSpPr>
        <p:spPr>
          <a:xfrm>
            <a:off x="4953000" y="1495095"/>
            <a:ext cx="3810000" cy="0"/>
          </a:xfrm>
          <a:prstGeom prst="line">
            <a:avLst/>
          </a:prstGeom>
          <a:ln w="7620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44EF0E8-170A-4AF0-8188-19CCD2D81FB6}"/>
              </a:ext>
            </a:extLst>
          </p:cNvPr>
          <p:cNvSpPr/>
          <p:nvPr/>
        </p:nvSpPr>
        <p:spPr>
          <a:xfrm>
            <a:off x="1757437" y="4419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sp>
        <p:nvSpPr>
          <p:cNvPr id="17" name="TextBox 16">
            <a:extLst>
              <a:ext uri="{FF2B5EF4-FFF2-40B4-BE49-F238E27FC236}">
                <a16:creationId xmlns:a16="http://schemas.microsoft.com/office/drawing/2014/main" id="{945E2D18-B108-47B6-8A18-115DEFEB7A90}"/>
              </a:ext>
            </a:extLst>
          </p:cNvPr>
          <p:cNvSpPr txBox="1"/>
          <p:nvPr/>
        </p:nvSpPr>
        <p:spPr>
          <a:xfrm>
            <a:off x="683241" y="3600033"/>
            <a:ext cx="3215176" cy="830997"/>
          </a:xfrm>
          <a:prstGeom prst="rect">
            <a:avLst/>
          </a:prstGeom>
          <a:noFill/>
        </p:spPr>
        <p:txBody>
          <a:bodyPr wrap="none" rtlCol="0">
            <a:spAutoFit/>
          </a:bodyPr>
          <a:lstStyle/>
          <a:p>
            <a:pPr algn="ctr"/>
            <a:r>
              <a:rPr lang="en-US" sz="2400" b="1" dirty="0">
                <a:latin typeface="+mn-lt"/>
              </a:rPr>
              <a:t>World’s Simplest Model</a:t>
            </a:r>
          </a:p>
          <a:p>
            <a:pPr algn="ctr"/>
            <a:r>
              <a:rPr lang="en-US" sz="2400" b="1" dirty="0">
                <a:latin typeface="+mn-lt"/>
              </a:rPr>
              <a:t>with Mortality</a:t>
            </a:r>
          </a:p>
        </p:txBody>
      </p:sp>
      <p:cxnSp>
        <p:nvCxnSpPr>
          <p:cNvPr id="18" name="Straight Arrow Connector 17">
            <a:extLst>
              <a:ext uri="{FF2B5EF4-FFF2-40B4-BE49-F238E27FC236}">
                <a16:creationId xmlns:a16="http://schemas.microsoft.com/office/drawing/2014/main" id="{E05B80B8-A9A5-4C9B-AE42-3478DB2A64ED}"/>
              </a:ext>
            </a:extLst>
          </p:cNvPr>
          <p:cNvCxnSpPr>
            <a:stCxn id="16" idx="2"/>
          </p:cNvCxnSpPr>
          <p:nvPr/>
        </p:nvCxnSpPr>
        <p:spPr>
          <a:xfrm>
            <a:off x="2290830" y="5410200"/>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4FE0D4-769D-4CB6-9885-8AFED627AEA0}"/>
              </a:ext>
            </a:extLst>
          </p:cNvPr>
          <p:cNvSpPr/>
          <p:nvPr/>
        </p:nvSpPr>
        <p:spPr>
          <a:xfrm>
            <a:off x="2050869" y="5421630"/>
            <a:ext cx="391454" cy="523220"/>
          </a:xfrm>
          <a:prstGeom prst="rect">
            <a:avLst/>
          </a:prstGeom>
        </p:spPr>
        <p:txBody>
          <a:bodyPr wrap="none">
            <a:spAutoFit/>
          </a:bodyPr>
          <a:lstStyle/>
          <a:p>
            <a:r>
              <a:rPr lang="en-US" sz="2800" b="1" i="1" dirty="0"/>
              <a:t>µ</a:t>
            </a:r>
            <a:endParaRPr lang="en-US" dirty="0"/>
          </a:p>
        </p:txBody>
      </p:sp>
      <p:sp>
        <p:nvSpPr>
          <p:cNvPr id="21" name="Freeform: Shape 20">
            <a:extLst>
              <a:ext uri="{FF2B5EF4-FFF2-40B4-BE49-F238E27FC236}">
                <a16:creationId xmlns:a16="http://schemas.microsoft.com/office/drawing/2014/main" id="{73347548-CA40-4EF6-B0FF-4EED2A8982D2}"/>
              </a:ext>
            </a:extLst>
          </p:cNvPr>
          <p:cNvSpPr/>
          <p:nvPr/>
        </p:nvSpPr>
        <p:spPr>
          <a:xfrm>
            <a:off x="4994910" y="1543050"/>
            <a:ext cx="3922673" cy="4301646"/>
          </a:xfrm>
          <a:custGeom>
            <a:avLst/>
            <a:gdLst>
              <a:gd name="connsiteX0" fmla="*/ 0 w 3922673"/>
              <a:gd name="connsiteY0" fmla="*/ 0 h 4301646"/>
              <a:gd name="connsiteX1" fmla="*/ 365760 w 3922673"/>
              <a:gd name="connsiteY1" fmla="*/ 1645920 h 4301646"/>
              <a:gd name="connsiteX2" fmla="*/ 1097280 w 3922673"/>
              <a:gd name="connsiteY2" fmla="*/ 2983230 h 4301646"/>
              <a:gd name="connsiteX3" fmla="*/ 2468880 w 3922673"/>
              <a:gd name="connsiteY3" fmla="*/ 3794760 h 4301646"/>
              <a:gd name="connsiteX4" fmla="*/ 3691890 w 3922673"/>
              <a:gd name="connsiteY4" fmla="*/ 4240530 h 4301646"/>
              <a:gd name="connsiteX5" fmla="*/ 3920490 w 3922673"/>
              <a:gd name="connsiteY5" fmla="*/ 4286250 h 430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2673" h="4301646">
                <a:moveTo>
                  <a:pt x="0" y="0"/>
                </a:moveTo>
                <a:cubicBezTo>
                  <a:pt x="91440" y="574357"/>
                  <a:pt x="182880" y="1148715"/>
                  <a:pt x="365760" y="1645920"/>
                </a:cubicBezTo>
                <a:cubicBezTo>
                  <a:pt x="548640" y="2143125"/>
                  <a:pt x="746760" y="2625090"/>
                  <a:pt x="1097280" y="2983230"/>
                </a:cubicBezTo>
                <a:cubicBezTo>
                  <a:pt x="1447800" y="3341370"/>
                  <a:pt x="2036445" y="3585210"/>
                  <a:pt x="2468880" y="3794760"/>
                </a:cubicBezTo>
                <a:cubicBezTo>
                  <a:pt x="2901315" y="4004310"/>
                  <a:pt x="3449955" y="4158615"/>
                  <a:pt x="3691890" y="4240530"/>
                </a:cubicBezTo>
                <a:cubicBezTo>
                  <a:pt x="3933825" y="4322445"/>
                  <a:pt x="3927157" y="4304347"/>
                  <a:pt x="3920490" y="4286250"/>
                </a:cubicBezTo>
              </a:path>
            </a:pathLst>
          </a:cu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927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6" grpId="0" animBg="1"/>
      <p:bldP spid="17" grpId="0"/>
      <p:bldP spid="20" grpId="0"/>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Mortality and </a:t>
            </a:r>
            <a:r>
              <a:rPr lang="en-US" b="1" i="1" u="sng" dirty="0"/>
              <a:t>Birth</a:t>
            </a:r>
            <a:r>
              <a:rPr lang="en-US" b="1" dirty="0"/>
              <a:t> in a Simple Model</a:t>
            </a:r>
          </a:p>
        </p:txBody>
      </p:sp>
      <p:cxnSp>
        <p:nvCxnSpPr>
          <p:cNvPr id="5" name="Straight Connector 4">
            <a:extLst>
              <a:ext uri="{FF2B5EF4-FFF2-40B4-BE49-F238E27FC236}">
                <a16:creationId xmlns:a16="http://schemas.microsoft.com/office/drawing/2014/main" id="{9BDCBC92-DBFB-467A-9907-0894E16FF796}"/>
              </a:ext>
            </a:extLst>
          </p:cNvPr>
          <p:cNvCxnSpPr>
            <a:cxnSpLocks/>
          </p:cNvCxnSpPr>
          <p:nvPr/>
        </p:nvCxnSpPr>
        <p:spPr>
          <a:xfrm>
            <a:off x="4953000" y="1417638"/>
            <a:ext cx="0" cy="4754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9C06B-669D-48F1-A14E-736952B6B942}"/>
              </a:ext>
            </a:extLst>
          </p:cNvPr>
          <p:cNvCxnSpPr>
            <a:cxnSpLocks/>
          </p:cNvCxnSpPr>
          <p:nvPr/>
        </p:nvCxnSpPr>
        <p:spPr>
          <a:xfrm flipH="1">
            <a:off x="4953000" y="6172200"/>
            <a:ext cx="403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72FE4FE-000E-47C2-8743-D9A9C30713AE}"/>
              </a:ext>
            </a:extLst>
          </p:cNvPr>
          <p:cNvSpPr txBox="1"/>
          <p:nvPr/>
        </p:nvSpPr>
        <p:spPr>
          <a:xfrm rot="16200000">
            <a:off x="4127505" y="1743368"/>
            <a:ext cx="1113125" cy="461665"/>
          </a:xfrm>
          <a:prstGeom prst="rect">
            <a:avLst/>
          </a:prstGeom>
          <a:noFill/>
        </p:spPr>
        <p:txBody>
          <a:bodyPr wrap="none" rtlCol="0">
            <a:spAutoFit/>
          </a:bodyPr>
          <a:lstStyle/>
          <a:p>
            <a:r>
              <a:rPr lang="en-US" sz="2400" b="1" dirty="0">
                <a:latin typeface="+mn-lt"/>
              </a:rPr>
              <a:t>% Alive</a:t>
            </a:r>
          </a:p>
        </p:txBody>
      </p:sp>
      <p:sp>
        <p:nvSpPr>
          <p:cNvPr id="12" name="TextBox 11">
            <a:extLst>
              <a:ext uri="{FF2B5EF4-FFF2-40B4-BE49-F238E27FC236}">
                <a16:creationId xmlns:a16="http://schemas.microsoft.com/office/drawing/2014/main" id="{A17F194C-6EB5-4C78-BA96-CD46DB56DD7F}"/>
              </a:ext>
            </a:extLst>
          </p:cNvPr>
          <p:cNvSpPr txBox="1"/>
          <p:nvPr/>
        </p:nvSpPr>
        <p:spPr>
          <a:xfrm>
            <a:off x="8173747" y="6178529"/>
            <a:ext cx="817853" cy="461665"/>
          </a:xfrm>
          <a:prstGeom prst="rect">
            <a:avLst/>
          </a:prstGeom>
          <a:noFill/>
        </p:spPr>
        <p:txBody>
          <a:bodyPr wrap="none" rtlCol="0">
            <a:spAutoFit/>
          </a:bodyPr>
          <a:lstStyle/>
          <a:p>
            <a:r>
              <a:rPr lang="en-US" sz="2400" b="1" dirty="0">
                <a:latin typeface="+mn-lt"/>
              </a:rPr>
              <a:t>Time</a:t>
            </a:r>
          </a:p>
        </p:txBody>
      </p:sp>
      <p:sp>
        <p:nvSpPr>
          <p:cNvPr id="16" name="Rectangle 15">
            <a:extLst>
              <a:ext uri="{FF2B5EF4-FFF2-40B4-BE49-F238E27FC236}">
                <a16:creationId xmlns:a16="http://schemas.microsoft.com/office/drawing/2014/main" id="{044EF0E8-170A-4AF0-8188-19CCD2D81FB6}"/>
              </a:ext>
            </a:extLst>
          </p:cNvPr>
          <p:cNvSpPr/>
          <p:nvPr/>
        </p:nvSpPr>
        <p:spPr>
          <a:xfrm>
            <a:off x="1757437" y="47244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sp>
        <p:nvSpPr>
          <p:cNvPr id="17" name="TextBox 16">
            <a:extLst>
              <a:ext uri="{FF2B5EF4-FFF2-40B4-BE49-F238E27FC236}">
                <a16:creationId xmlns:a16="http://schemas.microsoft.com/office/drawing/2014/main" id="{945E2D18-B108-47B6-8A18-115DEFEB7A90}"/>
              </a:ext>
            </a:extLst>
          </p:cNvPr>
          <p:cNvSpPr txBox="1"/>
          <p:nvPr/>
        </p:nvSpPr>
        <p:spPr>
          <a:xfrm>
            <a:off x="648296" y="3904833"/>
            <a:ext cx="3285066" cy="830997"/>
          </a:xfrm>
          <a:prstGeom prst="rect">
            <a:avLst/>
          </a:prstGeom>
          <a:noFill/>
        </p:spPr>
        <p:txBody>
          <a:bodyPr wrap="none" rtlCol="0">
            <a:spAutoFit/>
          </a:bodyPr>
          <a:lstStyle/>
          <a:p>
            <a:pPr algn="ctr"/>
            <a:r>
              <a:rPr lang="en-US" sz="2400" b="1" dirty="0">
                <a:latin typeface="+mn-lt"/>
              </a:rPr>
              <a:t>World’s Simplest Model</a:t>
            </a:r>
          </a:p>
          <a:p>
            <a:pPr algn="ctr"/>
            <a:r>
              <a:rPr lang="en-US" sz="2400" b="1" dirty="0">
                <a:latin typeface="+mn-lt"/>
              </a:rPr>
              <a:t>with Mortality and Birth</a:t>
            </a:r>
          </a:p>
        </p:txBody>
      </p:sp>
      <p:cxnSp>
        <p:nvCxnSpPr>
          <p:cNvPr id="18" name="Straight Arrow Connector 17">
            <a:extLst>
              <a:ext uri="{FF2B5EF4-FFF2-40B4-BE49-F238E27FC236}">
                <a16:creationId xmlns:a16="http://schemas.microsoft.com/office/drawing/2014/main" id="{E05B80B8-A9A5-4C9B-AE42-3478DB2A64ED}"/>
              </a:ext>
            </a:extLst>
          </p:cNvPr>
          <p:cNvCxnSpPr>
            <a:stCxn id="16" idx="2"/>
          </p:cNvCxnSpPr>
          <p:nvPr/>
        </p:nvCxnSpPr>
        <p:spPr>
          <a:xfrm>
            <a:off x="2290830" y="5715000"/>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4FE0D4-769D-4CB6-9885-8AFED627AEA0}"/>
              </a:ext>
            </a:extLst>
          </p:cNvPr>
          <p:cNvSpPr/>
          <p:nvPr/>
        </p:nvSpPr>
        <p:spPr>
          <a:xfrm>
            <a:off x="2050869" y="5726430"/>
            <a:ext cx="391454" cy="523220"/>
          </a:xfrm>
          <a:prstGeom prst="rect">
            <a:avLst/>
          </a:prstGeom>
        </p:spPr>
        <p:txBody>
          <a:bodyPr wrap="none">
            <a:spAutoFit/>
          </a:bodyPr>
          <a:lstStyle/>
          <a:p>
            <a:r>
              <a:rPr lang="en-US" sz="2800" b="1" i="1" dirty="0"/>
              <a:t>µ</a:t>
            </a:r>
            <a:endParaRPr lang="en-US" dirty="0"/>
          </a:p>
        </p:txBody>
      </p:sp>
      <p:sp>
        <p:nvSpPr>
          <p:cNvPr id="21" name="Freeform: Shape 20">
            <a:extLst>
              <a:ext uri="{FF2B5EF4-FFF2-40B4-BE49-F238E27FC236}">
                <a16:creationId xmlns:a16="http://schemas.microsoft.com/office/drawing/2014/main" id="{73347548-CA40-4EF6-B0FF-4EED2A8982D2}"/>
              </a:ext>
            </a:extLst>
          </p:cNvPr>
          <p:cNvSpPr/>
          <p:nvPr/>
        </p:nvSpPr>
        <p:spPr>
          <a:xfrm>
            <a:off x="4994910" y="1543050"/>
            <a:ext cx="3922673" cy="4301646"/>
          </a:xfrm>
          <a:custGeom>
            <a:avLst/>
            <a:gdLst>
              <a:gd name="connsiteX0" fmla="*/ 0 w 3922673"/>
              <a:gd name="connsiteY0" fmla="*/ 0 h 4301646"/>
              <a:gd name="connsiteX1" fmla="*/ 365760 w 3922673"/>
              <a:gd name="connsiteY1" fmla="*/ 1645920 h 4301646"/>
              <a:gd name="connsiteX2" fmla="*/ 1097280 w 3922673"/>
              <a:gd name="connsiteY2" fmla="*/ 2983230 h 4301646"/>
              <a:gd name="connsiteX3" fmla="*/ 2468880 w 3922673"/>
              <a:gd name="connsiteY3" fmla="*/ 3794760 h 4301646"/>
              <a:gd name="connsiteX4" fmla="*/ 3691890 w 3922673"/>
              <a:gd name="connsiteY4" fmla="*/ 4240530 h 4301646"/>
              <a:gd name="connsiteX5" fmla="*/ 3920490 w 3922673"/>
              <a:gd name="connsiteY5" fmla="*/ 4286250 h 430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2673" h="4301646">
                <a:moveTo>
                  <a:pt x="0" y="0"/>
                </a:moveTo>
                <a:cubicBezTo>
                  <a:pt x="91440" y="574357"/>
                  <a:pt x="182880" y="1148715"/>
                  <a:pt x="365760" y="1645920"/>
                </a:cubicBezTo>
                <a:cubicBezTo>
                  <a:pt x="548640" y="2143125"/>
                  <a:pt x="746760" y="2625090"/>
                  <a:pt x="1097280" y="2983230"/>
                </a:cubicBezTo>
                <a:cubicBezTo>
                  <a:pt x="1447800" y="3341370"/>
                  <a:pt x="2036445" y="3585210"/>
                  <a:pt x="2468880" y="3794760"/>
                </a:cubicBezTo>
                <a:cubicBezTo>
                  <a:pt x="2901315" y="4004310"/>
                  <a:pt x="3449955" y="4158615"/>
                  <a:pt x="3691890" y="4240530"/>
                </a:cubicBezTo>
                <a:cubicBezTo>
                  <a:pt x="3933825" y="4322445"/>
                  <a:pt x="3927157" y="4304347"/>
                  <a:pt x="3920490" y="4286250"/>
                </a:cubicBezTo>
              </a:path>
            </a:pathLst>
          </a:custGeom>
          <a:noFill/>
          <a:ln w="76200">
            <a:solidFill>
              <a:schemeClr val="accent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0E30E54-0940-4236-8CDF-82B194ECB26E}"/>
              </a:ext>
            </a:extLst>
          </p:cNvPr>
          <p:cNvSpPr/>
          <p:nvPr/>
        </p:nvSpPr>
        <p:spPr>
          <a:xfrm>
            <a:off x="1759996" y="2114967"/>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sp>
        <p:nvSpPr>
          <p:cNvPr id="19" name="TextBox 18">
            <a:extLst>
              <a:ext uri="{FF2B5EF4-FFF2-40B4-BE49-F238E27FC236}">
                <a16:creationId xmlns:a16="http://schemas.microsoft.com/office/drawing/2014/main" id="{E66FA2FA-DD49-4E30-8323-1980477D266E}"/>
              </a:ext>
            </a:extLst>
          </p:cNvPr>
          <p:cNvSpPr txBox="1"/>
          <p:nvPr/>
        </p:nvSpPr>
        <p:spPr>
          <a:xfrm>
            <a:off x="685800" y="1295400"/>
            <a:ext cx="3215176" cy="830997"/>
          </a:xfrm>
          <a:prstGeom prst="rect">
            <a:avLst/>
          </a:prstGeom>
          <a:noFill/>
        </p:spPr>
        <p:txBody>
          <a:bodyPr wrap="none" rtlCol="0">
            <a:spAutoFit/>
          </a:bodyPr>
          <a:lstStyle/>
          <a:p>
            <a:pPr algn="ctr"/>
            <a:r>
              <a:rPr lang="en-US" sz="2400" b="1" dirty="0">
                <a:latin typeface="+mn-lt"/>
              </a:rPr>
              <a:t>World’s Simplest Model</a:t>
            </a:r>
          </a:p>
          <a:p>
            <a:pPr algn="ctr"/>
            <a:r>
              <a:rPr lang="en-US" sz="2400" b="1" dirty="0">
                <a:latin typeface="+mn-lt"/>
              </a:rPr>
              <a:t>with Mortality</a:t>
            </a:r>
          </a:p>
        </p:txBody>
      </p:sp>
      <p:cxnSp>
        <p:nvCxnSpPr>
          <p:cNvPr id="22" name="Straight Arrow Connector 21">
            <a:extLst>
              <a:ext uri="{FF2B5EF4-FFF2-40B4-BE49-F238E27FC236}">
                <a16:creationId xmlns:a16="http://schemas.microsoft.com/office/drawing/2014/main" id="{27CFCCEB-4973-4CB1-B9D0-45D95151F840}"/>
              </a:ext>
            </a:extLst>
          </p:cNvPr>
          <p:cNvCxnSpPr>
            <a:stCxn id="15" idx="2"/>
          </p:cNvCxnSpPr>
          <p:nvPr/>
        </p:nvCxnSpPr>
        <p:spPr>
          <a:xfrm>
            <a:off x="2293389" y="3105567"/>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DE2842A-DB79-4D1F-9A0F-CFC2111D4A57}"/>
              </a:ext>
            </a:extLst>
          </p:cNvPr>
          <p:cNvSpPr/>
          <p:nvPr/>
        </p:nvSpPr>
        <p:spPr>
          <a:xfrm>
            <a:off x="2053428" y="3116997"/>
            <a:ext cx="391454" cy="523220"/>
          </a:xfrm>
          <a:prstGeom prst="rect">
            <a:avLst/>
          </a:prstGeom>
        </p:spPr>
        <p:txBody>
          <a:bodyPr wrap="none">
            <a:spAutoFit/>
          </a:bodyPr>
          <a:lstStyle/>
          <a:p>
            <a:r>
              <a:rPr lang="en-US" sz="2800" b="1" i="1" dirty="0"/>
              <a:t>µ</a:t>
            </a:r>
            <a:endParaRPr lang="en-US" dirty="0"/>
          </a:p>
        </p:txBody>
      </p:sp>
      <p:cxnSp>
        <p:nvCxnSpPr>
          <p:cNvPr id="24" name="Straight Arrow Connector 23">
            <a:extLst>
              <a:ext uri="{FF2B5EF4-FFF2-40B4-BE49-F238E27FC236}">
                <a16:creationId xmlns:a16="http://schemas.microsoft.com/office/drawing/2014/main" id="{A2F0E0DF-CAEF-44D8-88E4-9DCFAD12585F}"/>
              </a:ext>
            </a:extLst>
          </p:cNvPr>
          <p:cNvCxnSpPr>
            <a:cxnSpLocks/>
            <a:endCxn id="16" idx="1"/>
          </p:cNvCxnSpPr>
          <p:nvPr/>
        </p:nvCxnSpPr>
        <p:spPr>
          <a:xfrm>
            <a:off x="1066800" y="5218866"/>
            <a:ext cx="690637"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536770E-B4BD-44EA-B0DF-E45A517747C7}"/>
              </a:ext>
            </a:extLst>
          </p:cNvPr>
          <p:cNvSpPr/>
          <p:nvPr/>
        </p:nvSpPr>
        <p:spPr>
          <a:xfrm>
            <a:off x="712262" y="4957256"/>
            <a:ext cx="404278" cy="523220"/>
          </a:xfrm>
          <a:prstGeom prst="rect">
            <a:avLst/>
          </a:prstGeom>
        </p:spPr>
        <p:txBody>
          <a:bodyPr wrap="none">
            <a:spAutoFit/>
          </a:bodyPr>
          <a:lstStyle/>
          <a:p>
            <a:r>
              <a:rPr lang="en-US" sz="2800" b="1" i="1" dirty="0">
                <a:solidFill>
                  <a:srgbClr val="00B050"/>
                </a:solidFill>
              </a:rPr>
              <a:t>b</a:t>
            </a:r>
            <a:endParaRPr lang="en-US" dirty="0">
              <a:solidFill>
                <a:srgbClr val="00B050"/>
              </a:solidFill>
            </a:endParaRPr>
          </a:p>
        </p:txBody>
      </p:sp>
      <p:sp>
        <p:nvSpPr>
          <p:cNvPr id="10" name="Freeform: Shape 9">
            <a:extLst>
              <a:ext uri="{FF2B5EF4-FFF2-40B4-BE49-F238E27FC236}">
                <a16:creationId xmlns:a16="http://schemas.microsoft.com/office/drawing/2014/main" id="{3C411E3D-19EC-412C-BDE7-8B33987403C6}"/>
              </a:ext>
            </a:extLst>
          </p:cNvPr>
          <p:cNvSpPr/>
          <p:nvPr/>
        </p:nvSpPr>
        <p:spPr>
          <a:xfrm>
            <a:off x="5029200" y="1554479"/>
            <a:ext cx="3653786" cy="45719"/>
          </a:xfrm>
          <a:custGeom>
            <a:avLst/>
            <a:gdLst>
              <a:gd name="connsiteX0" fmla="*/ 0 w 3611880"/>
              <a:gd name="connsiteY0" fmla="*/ 0 h 0"/>
              <a:gd name="connsiteX1" fmla="*/ 3611880 w 3611880"/>
              <a:gd name="connsiteY1" fmla="*/ 0 h 0"/>
            </a:gdLst>
            <a:ahLst/>
            <a:cxnLst>
              <a:cxn ang="0">
                <a:pos x="connsiteX0" y="connsiteY0"/>
              </a:cxn>
              <a:cxn ang="0">
                <a:pos x="connsiteX1" y="connsiteY1"/>
              </a:cxn>
            </a:cxnLst>
            <a:rect l="l" t="t" r="r" b="b"/>
            <a:pathLst>
              <a:path w="3611880">
                <a:moveTo>
                  <a:pt x="0" y="0"/>
                </a:moveTo>
                <a:lnTo>
                  <a:pt x="3611880" y="0"/>
                </a:lnTo>
              </a:path>
            </a:pathLst>
          </a:custGeom>
          <a:noFill/>
          <a:ln w="76200">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3316D51-90B4-4C73-8196-BBA44D3D8FA6}"/>
              </a:ext>
            </a:extLst>
          </p:cNvPr>
          <p:cNvSpPr/>
          <p:nvPr/>
        </p:nvSpPr>
        <p:spPr>
          <a:xfrm>
            <a:off x="5017769" y="1131570"/>
            <a:ext cx="3665217" cy="400050"/>
          </a:xfrm>
          <a:custGeom>
            <a:avLst/>
            <a:gdLst>
              <a:gd name="connsiteX0" fmla="*/ 0 w 3566160"/>
              <a:gd name="connsiteY0" fmla="*/ 400050 h 400050"/>
              <a:gd name="connsiteX1" fmla="*/ 1268730 w 3566160"/>
              <a:gd name="connsiteY1" fmla="*/ 148590 h 400050"/>
              <a:gd name="connsiteX2" fmla="*/ 3566160 w 3566160"/>
              <a:gd name="connsiteY2" fmla="*/ 0 h 400050"/>
            </a:gdLst>
            <a:ahLst/>
            <a:cxnLst>
              <a:cxn ang="0">
                <a:pos x="connsiteX0" y="connsiteY0"/>
              </a:cxn>
              <a:cxn ang="0">
                <a:pos x="connsiteX1" y="connsiteY1"/>
              </a:cxn>
              <a:cxn ang="0">
                <a:pos x="connsiteX2" y="connsiteY2"/>
              </a:cxn>
            </a:cxnLst>
            <a:rect l="l" t="t" r="r" b="b"/>
            <a:pathLst>
              <a:path w="3566160" h="400050">
                <a:moveTo>
                  <a:pt x="0" y="400050"/>
                </a:moveTo>
                <a:cubicBezTo>
                  <a:pt x="337185" y="307657"/>
                  <a:pt x="674370" y="215265"/>
                  <a:pt x="1268730" y="148590"/>
                </a:cubicBezTo>
                <a:cubicBezTo>
                  <a:pt x="1863090" y="81915"/>
                  <a:pt x="2714625" y="40957"/>
                  <a:pt x="3566160" y="0"/>
                </a:cubicBezTo>
              </a:path>
            </a:pathLst>
          </a:custGeom>
          <a:noFill/>
          <a:ln w="76200">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A6DA781-48FF-42DA-AF6E-763987C773FD}"/>
              </a:ext>
            </a:extLst>
          </p:cNvPr>
          <p:cNvSpPr/>
          <p:nvPr/>
        </p:nvSpPr>
        <p:spPr>
          <a:xfrm>
            <a:off x="5040629" y="1554480"/>
            <a:ext cx="3642359" cy="1325880"/>
          </a:xfrm>
          <a:custGeom>
            <a:avLst/>
            <a:gdLst>
              <a:gd name="connsiteX0" fmla="*/ 0 w 3497580"/>
              <a:gd name="connsiteY0" fmla="*/ 0 h 1325880"/>
              <a:gd name="connsiteX1" fmla="*/ 640080 w 3497580"/>
              <a:gd name="connsiteY1" fmla="*/ 514350 h 1325880"/>
              <a:gd name="connsiteX2" fmla="*/ 1725930 w 3497580"/>
              <a:gd name="connsiteY2" fmla="*/ 960120 h 1325880"/>
              <a:gd name="connsiteX3" fmla="*/ 3497580 w 3497580"/>
              <a:gd name="connsiteY3" fmla="*/ 1325880 h 1325880"/>
            </a:gdLst>
            <a:ahLst/>
            <a:cxnLst>
              <a:cxn ang="0">
                <a:pos x="connsiteX0" y="connsiteY0"/>
              </a:cxn>
              <a:cxn ang="0">
                <a:pos x="connsiteX1" y="connsiteY1"/>
              </a:cxn>
              <a:cxn ang="0">
                <a:pos x="connsiteX2" y="connsiteY2"/>
              </a:cxn>
              <a:cxn ang="0">
                <a:pos x="connsiteX3" y="connsiteY3"/>
              </a:cxn>
            </a:cxnLst>
            <a:rect l="l" t="t" r="r" b="b"/>
            <a:pathLst>
              <a:path w="3497580" h="1325880">
                <a:moveTo>
                  <a:pt x="0" y="0"/>
                </a:moveTo>
                <a:cubicBezTo>
                  <a:pt x="176212" y="177165"/>
                  <a:pt x="352425" y="354330"/>
                  <a:pt x="640080" y="514350"/>
                </a:cubicBezTo>
                <a:cubicBezTo>
                  <a:pt x="927735" y="674370"/>
                  <a:pt x="1249680" y="824865"/>
                  <a:pt x="1725930" y="960120"/>
                </a:cubicBezTo>
                <a:cubicBezTo>
                  <a:pt x="2202180" y="1095375"/>
                  <a:pt x="2849880" y="1210627"/>
                  <a:pt x="3497580" y="1325880"/>
                </a:cubicBezTo>
              </a:path>
            </a:pathLst>
          </a:custGeom>
          <a:noFill/>
          <a:ln w="76200">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76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p:bldP spid="25" grpId="0"/>
      <p:bldP spid="10" grpId="0" animBg="1"/>
      <p:bldP spid="13"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9B2008-F55D-4798-B78E-2C90D33AD550}"/>
              </a:ext>
            </a:extLst>
          </p:cNvPr>
          <p:cNvPicPr>
            <a:picLocks noChangeAspect="1"/>
          </p:cNvPicPr>
          <p:nvPr/>
        </p:nvPicPr>
        <p:blipFill rotWithShape="1">
          <a:blip r:embed="rId2"/>
          <a:srcRect b="8889"/>
          <a:stretch/>
        </p:blipFill>
        <p:spPr>
          <a:xfrm>
            <a:off x="228600" y="0"/>
            <a:ext cx="3200400" cy="6626428"/>
          </a:xfrm>
          <a:prstGeom prst="rect">
            <a:avLst/>
          </a:prstGeom>
        </p:spPr>
      </p:pic>
      <p:pic>
        <p:nvPicPr>
          <p:cNvPr id="5" name="Picture 4">
            <a:extLst>
              <a:ext uri="{FF2B5EF4-FFF2-40B4-BE49-F238E27FC236}">
                <a16:creationId xmlns:a16="http://schemas.microsoft.com/office/drawing/2014/main" id="{652C76C9-C965-4605-B6F5-5BEE1EA5B2F8}"/>
              </a:ext>
            </a:extLst>
          </p:cNvPr>
          <p:cNvPicPr>
            <a:picLocks noChangeAspect="1"/>
          </p:cNvPicPr>
          <p:nvPr/>
        </p:nvPicPr>
        <p:blipFill>
          <a:blip r:embed="rId3"/>
          <a:stretch>
            <a:fillRect/>
          </a:stretch>
        </p:blipFill>
        <p:spPr>
          <a:xfrm>
            <a:off x="3428888" y="1600200"/>
            <a:ext cx="5572237" cy="3581400"/>
          </a:xfrm>
          <a:prstGeom prst="rect">
            <a:avLst/>
          </a:prstGeom>
        </p:spPr>
      </p:pic>
      <p:sp>
        <p:nvSpPr>
          <p:cNvPr id="6" name="TextBox 5">
            <a:extLst>
              <a:ext uri="{FF2B5EF4-FFF2-40B4-BE49-F238E27FC236}">
                <a16:creationId xmlns:a16="http://schemas.microsoft.com/office/drawing/2014/main" id="{D64066F6-E0C1-4F86-8E3F-7B608506D147}"/>
              </a:ext>
            </a:extLst>
          </p:cNvPr>
          <p:cNvSpPr txBox="1"/>
          <p:nvPr/>
        </p:nvSpPr>
        <p:spPr>
          <a:xfrm>
            <a:off x="3453002" y="1295400"/>
            <a:ext cx="4023987" cy="461665"/>
          </a:xfrm>
          <a:prstGeom prst="rect">
            <a:avLst/>
          </a:prstGeom>
          <a:noFill/>
        </p:spPr>
        <p:txBody>
          <a:bodyPr wrap="none" rtlCol="0">
            <a:spAutoFit/>
          </a:bodyPr>
          <a:lstStyle/>
          <a:p>
            <a:r>
              <a:rPr lang="en-US" sz="2400" b="1" dirty="0">
                <a:latin typeface="+mj-lt"/>
              </a:rPr>
              <a:t>But not everywhere … Finland</a:t>
            </a:r>
          </a:p>
        </p:txBody>
      </p:sp>
    </p:spTree>
    <p:extLst>
      <p:ext uri="{BB962C8B-B14F-4D97-AF65-F5344CB8AC3E}">
        <p14:creationId xmlns:p14="http://schemas.microsoft.com/office/powerpoint/2010/main" val="341844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Mortality and </a:t>
            </a:r>
            <a:r>
              <a:rPr lang="en-US" b="1" i="1" u="sng" dirty="0"/>
              <a:t>Birth</a:t>
            </a:r>
            <a:r>
              <a:rPr lang="en-US" b="1" dirty="0"/>
              <a:t> in SIR Models</a:t>
            </a:r>
          </a:p>
        </p:txBody>
      </p:sp>
      <p:sp>
        <p:nvSpPr>
          <p:cNvPr id="16" name="Rectangle 15">
            <a:extLst>
              <a:ext uri="{FF2B5EF4-FFF2-40B4-BE49-F238E27FC236}">
                <a16:creationId xmlns:a16="http://schemas.microsoft.com/office/drawing/2014/main" id="{044EF0E8-170A-4AF0-8188-19CCD2D81FB6}"/>
              </a:ext>
            </a:extLst>
          </p:cNvPr>
          <p:cNvSpPr/>
          <p:nvPr/>
        </p:nvSpPr>
        <p:spPr>
          <a:xfrm>
            <a:off x="1654775" y="26670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cxnSp>
        <p:nvCxnSpPr>
          <p:cNvPr id="18" name="Straight Arrow Connector 17">
            <a:extLst>
              <a:ext uri="{FF2B5EF4-FFF2-40B4-BE49-F238E27FC236}">
                <a16:creationId xmlns:a16="http://schemas.microsoft.com/office/drawing/2014/main" id="{E05B80B8-A9A5-4C9B-AE42-3478DB2A64ED}"/>
              </a:ext>
            </a:extLst>
          </p:cNvPr>
          <p:cNvCxnSpPr>
            <a:stCxn id="16" idx="2"/>
          </p:cNvCxnSpPr>
          <p:nvPr/>
        </p:nvCxnSpPr>
        <p:spPr>
          <a:xfrm>
            <a:off x="2188168" y="3657600"/>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4FE0D4-769D-4CB6-9885-8AFED627AEA0}"/>
              </a:ext>
            </a:extLst>
          </p:cNvPr>
          <p:cNvSpPr/>
          <p:nvPr/>
        </p:nvSpPr>
        <p:spPr>
          <a:xfrm>
            <a:off x="1948207" y="3669030"/>
            <a:ext cx="391454" cy="523220"/>
          </a:xfrm>
          <a:prstGeom prst="rect">
            <a:avLst/>
          </a:prstGeom>
        </p:spPr>
        <p:txBody>
          <a:bodyPr wrap="none">
            <a:spAutoFit/>
          </a:bodyPr>
          <a:lstStyle/>
          <a:p>
            <a:r>
              <a:rPr lang="en-US" sz="2800" b="1" i="1" dirty="0"/>
              <a:t>µ</a:t>
            </a:r>
            <a:endParaRPr lang="en-US" dirty="0"/>
          </a:p>
        </p:txBody>
      </p:sp>
      <p:cxnSp>
        <p:nvCxnSpPr>
          <p:cNvPr id="24" name="Straight Arrow Connector 23">
            <a:extLst>
              <a:ext uri="{FF2B5EF4-FFF2-40B4-BE49-F238E27FC236}">
                <a16:creationId xmlns:a16="http://schemas.microsoft.com/office/drawing/2014/main" id="{A2F0E0DF-CAEF-44D8-88E4-9DCFAD12585F}"/>
              </a:ext>
            </a:extLst>
          </p:cNvPr>
          <p:cNvCxnSpPr>
            <a:cxnSpLocks/>
            <a:endCxn id="16" idx="1"/>
          </p:cNvCxnSpPr>
          <p:nvPr/>
        </p:nvCxnSpPr>
        <p:spPr>
          <a:xfrm>
            <a:off x="964138" y="3161466"/>
            <a:ext cx="690637"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536770E-B4BD-44EA-B0DF-E45A517747C7}"/>
              </a:ext>
            </a:extLst>
          </p:cNvPr>
          <p:cNvSpPr/>
          <p:nvPr/>
        </p:nvSpPr>
        <p:spPr>
          <a:xfrm>
            <a:off x="609600" y="2899856"/>
            <a:ext cx="404278" cy="523220"/>
          </a:xfrm>
          <a:prstGeom prst="rect">
            <a:avLst/>
          </a:prstGeom>
        </p:spPr>
        <p:txBody>
          <a:bodyPr wrap="none">
            <a:spAutoFit/>
          </a:bodyPr>
          <a:lstStyle/>
          <a:p>
            <a:r>
              <a:rPr lang="en-US" sz="2800" b="1" i="1" dirty="0">
                <a:solidFill>
                  <a:srgbClr val="00B050"/>
                </a:solidFill>
              </a:rPr>
              <a:t>b</a:t>
            </a:r>
            <a:endParaRPr lang="en-US" dirty="0">
              <a:solidFill>
                <a:srgbClr val="00B050"/>
              </a:solidFill>
            </a:endParaRPr>
          </a:p>
        </p:txBody>
      </p:sp>
      <p:sp>
        <p:nvSpPr>
          <p:cNvPr id="26" name="Rectangle 25">
            <a:extLst>
              <a:ext uri="{FF2B5EF4-FFF2-40B4-BE49-F238E27FC236}">
                <a16:creationId xmlns:a16="http://schemas.microsoft.com/office/drawing/2014/main" id="{4A285705-5452-446C-8A95-B2DB834A2E5F}"/>
              </a:ext>
            </a:extLst>
          </p:cNvPr>
          <p:cNvSpPr/>
          <p:nvPr/>
        </p:nvSpPr>
        <p:spPr>
          <a:xfrm>
            <a:off x="4114800" y="26661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dirty="0"/>
          </a:p>
        </p:txBody>
      </p:sp>
      <p:sp>
        <p:nvSpPr>
          <p:cNvPr id="28" name="Rectangle 27">
            <a:extLst>
              <a:ext uri="{FF2B5EF4-FFF2-40B4-BE49-F238E27FC236}">
                <a16:creationId xmlns:a16="http://schemas.microsoft.com/office/drawing/2014/main" id="{91477AF6-6959-44E0-8696-ECB65A20878E}"/>
              </a:ext>
            </a:extLst>
          </p:cNvPr>
          <p:cNvSpPr/>
          <p:nvPr/>
        </p:nvSpPr>
        <p:spPr>
          <a:xfrm>
            <a:off x="6574825" y="2666166"/>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dirty="0"/>
          </a:p>
        </p:txBody>
      </p:sp>
      <p:cxnSp>
        <p:nvCxnSpPr>
          <p:cNvPr id="29" name="Straight Arrow Connector 28">
            <a:extLst>
              <a:ext uri="{FF2B5EF4-FFF2-40B4-BE49-F238E27FC236}">
                <a16:creationId xmlns:a16="http://schemas.microsoft.com/office/drawing/2014/main" id="{45EE64DC-2903-4110-BF1A-55C87CAF6D10}"/>
              </a:ext>
            </a:extLst>
          </p:cNvPr>
          <p:cNvCxnSpPr>
            <a:cxnSpLocks/>
            <a:stCxn id="26" idx="2"/>
          </p:cNvCxnSpPr>
          <p:nvPr/>
        </p:nvCxnSpPr>
        <p:spPr>
          <a:xfrm>
            <a:off x="4648193" y="3656766"/>
            <a:ext cx="387538"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01DAB56-B1A6-4451-9A10-27B20D03320F}"/>
              </a:ext>
            </a:extLst>
          </p:cNvPr>
          <p:cNvSpPr/>
          <p:nvPr/>
        </p:nvSpPr>
        <p:spPr>
          <a:xfrm>
            <a:off x="4419600" y="3669030"/>
            <a:ext cx="391454" cy="523220"/>
          </a:xfrm>
          <a:prstGeom prst="rect">
            <a:avLst/>
          </a:prstGeom>
        </p:spPr>
        <p:txBody>
          <a:bodyPr wrap="none">
            <a:spAutoFit/>
          </a:bodyPr>
          <a:lstStyle/>
          <a:p>
            <a:r>
              <a:rPr lang="en-US" sz="2800" b="1" i="1" dirty="0"/>
              <a:t>µ</a:t>
            </a:r>
            <a:endParaRPr lang="en-US" dirty="0"/>
          </a:p>
        </p:txBody>
      </p:sp>
      <p:cxnSp>
        <p:nvCxnSpPr>
          <p:cNvPr id="31" name="Straight Arrow Connector 30">
            <a:extLst>
              <a:ext uri="{FF2B5EF4-FFF2-40B4-BE49-F238E27FC236}">
                <a16:creationId xmlns:a16="http://schemas.microsoft.com/office/drawing/2014/main" id="{0C9C6BE1-F0AF-4159-9B5F-5DA6698C369E}"/>
              </a:ext>
            </a:extLst>
          </p:cNvPr>
          <p:cNvCxnSpPr>
            <a:cxnSpLocks/>
            <a:stCxn id="28" idx="2"/>
          </p:cNvCxnSpPr>
          <p:nvPr/>
        </p:nvCxnSpPr>
        <p:spPr>
          <a:xfrm>
            <a:off x="7108218" y="3656766"/>
            <a:ext cx="435582"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F4F2D11-D283-4E2F-A24E-7F04EA038021}"/>
              </a:ext>
            </a:extLst>
          </p:cNvPr>
          <p:cNvSpPr/>
          <p:nvPr/>
        </p:nvSpPr>
        <p:spPr>
          <a:xfrm>
            <a:off x="6927669" y="3669030"/>
            <a:ext cx="391454" cy="523220"/>
          </a:xfrm>
          <a:prstGeom prst="rect">
            <a:avLst/>
          </a:prstGeom>
        </p:spPr>
        <p:txBody>
          <a:bodyPr wrap="none">
            <a:spAutoFit/>
          </a:bodyPr>
          <a:lstStyle/>
          <a:p>
            <a:r>
              <a:rPr lang="en-US" sz="2800" b="1" i="1" dirty="0"/>
              <a:t>µ</a:t>
            </a:r>
            <a:endParaRPr lang="en-US" dirty="0"/>
          </a:p>
        </p:txBody>
      </p:sp>
      <p:cxnSp>
        <p:nvCxnSpPr>
          <p:cNvPr id="33" name="Straight Arrow Connector 32">
            <a:extLst>
              <a:ext uri="{FF2B5EF4-FFF2-40B4-BE49-F238E27FC236}">
                <a16:creationId xmlns:a16="http://schemas.microsoft.com/office/drawing/2014/main" id="{10EA4063-4D19-49E5-ADF5-A19F855C1C99}"/>
              </a:ext>
            </a:extLst>
          </p:cNvPr>
          <p:cNvCxnSpPr>
            <a:cxnSpLocks/>
            <a:stCxn id="16" idx="3"/>
            <a:endCxn id="26" idx="1"/>
          </p:cNvCxnSpPr>
          <p:nvPr/>
        </p:nvCxnSpPr>
        <p:spPr>
          <a:xfrm flipV="1">
            <a:off x="2721560" y="31614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424682-CEF9-4387-988F-333916D70468}"/>
              </a:ext>
            </a:extLst>
          </p:cNvPr>
          <p:cNvCxnSpPr>
            <a:cxnSpLocks/>
            <a:stCxn id="26" idx="3"/>
            <a:endCxn id="28" idx="1"/>
          </p:cNvCxnSpPr>
          <p:nvPr/>
        </p:nvCxnSpPr>
        <p:spPr>
          <a:xfrm>
            <a:off x="5181585" y="3161466"/>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F6A13D4-63FE-43AE-AD0E-1C1D97C3D770}"/>
              </a:ext>
            </a:extLst>
          </p:cNvPr>
          <p:cNvSpPr/>
          <p:nvPr/>
        </p:nvSpPr>
        <p:spPr>
          <a:xfrm>
            <a:off x="3078459" y="2681406"/>
            <a:ext cx="506870" cy="523220"/>
          </a:xfrm>
          <a:prstGeom prst="rect">
            <a:avLst/>
          </a:prstGeom>
        </p:spPr>
        <p:txBody>
          <a:bodyPr wrap="none">
            <a:spAutoFit/>
          </a:bodyPr>
          <a:lstStyle/>
          <a:p>
            <a:r>
              <a:rPr lang="en-US" sz="2800" b="1" i="1" dirty="0"/>
              <a:t>βI</a:t>
            </a:r>
            <a:endParaRPr lang="en-US" dirty="0"/>
          </a:p>
        </p:txBody>
      </p:sp>
      <p:sp>
        <p:nvSpPr>
          <p:cNvPr id="36" name="Rectangle 35">
            <a:extLst>
              <a:ext uri="{FF2B5EF4-FFF2-40B4-BE49-F238E27FC236}">
                <a16:creationId xmlns:a16="http://schemas.microsoft.com/office/drawing/2014/main" id="{EF246FD0-334F-48E9-94FC-279BF9FC6865}"/>
              </a:ext>
            </a:extLst>
          </p:cNvPr>
          <p:cNvSpPr/>
          <p:nvPr/>
        </p:nvSpPr>
        <p:spPr>
          <a:xfrm>
            <a:off x="5685684" y="2625952"/>
            <a:ext cx="385042" cy="523220"/>
          </a:xfrm>
          <a:prstGeom prst="rect">
            <a:avLst/>
          </a:prstGeom>
        </p:spPr>
        <p:txBody>
          <a:bodyPr wrap="none">
            <a:spAutoFit/>
          </a:bodyPr>
          <a:lstStyle/>
          <a:p>
            <a:r>
              <a:rPr lang="el-GR" sz="2800" b="1" i="1" dirty="0"/>
              <a:t>γ</a:t>
            </a:r>
            <a:endParaRPr lang="en-US" dirty="0"/>
          </a:p>
        </p:txBody>
      </p:sp>
      <p:sp>
        <p:nvSpPr>
          <p:cNvPr id="37" name="TextBox 36">
            <a:extLst>
              <a:ext uri="{FF2B5EF4-FFF2-40B4-BE49-F238E27FC236}">
                <a16:creationId xmlns:a16="http://schemas.microsoft.com/office/drawing/2014/main" id="{75B731A0-1038-4560-8E1E-3926407DDC4B}"/>
              </a:ext>
            </a:extLst>
          </p:cNvPr>
          <p:cNvSpPr txBox="1"/>
          <p:nvPr/>
        </p:nvSpPr>
        <p:spPr>
          <a:xfrm>
            <a:off x="38100" y="4767480"/>
            <a:ext cx="9067799" cy="1815882"/>
          </a:xfrm>
          <a:prstGeom prst="rect">
            <a:avLst/>
          </a:prstGeom>
          <a:noFill/>
        </p:spPr>
        <p:txBody>
          <a:bodyPr wrap="square" rtlCol="0">
            <a:spAutoFit/>
          </a:bodyPr>
          <a:lstStyle/>
          <a:p>
            <a:r>
              <a:rPr lang="en-US" sz="2800" dirty="0">
                <a:latin typeface="+mn-lt"/>
              </a:rPr>
              <a:t>Basic, Typical Assumptions:</a:t>
            </a:r>
          </a:p>
          <a:p>
            <a:pPr marL="342900" indent="-342900">
              <a:buAutoNum type="arabicParenR"/>
            </a:pPr>
            <a:r>
              <a:rPr lang="en-US" sz="2800" dirty="0">
                <a:latin typeface="+mn-lt"/>
              </a:rPr>
              <a:t>Mortality is the same for all states (not yet incorporating infection-caused excess mortality)</a:t>
            </a:r>
          </a:p>
          <a:p>
            <a:pPr marL="342900" indent="-342900">
              <a:buAutoNum type="arabicParenR"/>
            </a:pPr>
            <a:r>
              <a:rPr lang="en-US" sz="2800" dirty="0">
                <a:latin typeface="+mn-lt"/>
              </a:rPr>
              <a:t>Birth equals death (</a:t>
            </a:r>
            <a:r>
              <a:rPr lang="en-US" sz="2800" b="1" dirty="0">
                <a:latin typeface="+mn-lt"/>
              </a:rPr>
              <a:t>b = </a:t>
            </a:r>
            <a:r>
              <a:rPr lang="el-GR" sz="2800" b="1" i="1" dirty="0">
                <a:latin typeface="+mn-lt"/>
              </a:rPr>
              <a:t>μ</a:t>
            </a:r>
            <a:r>
              <a:rPr lang="en-US" sz="2800" dirty="0">
                <a:latin typeface="+mn-lt"/>
              </a:rPr>
              <a:t>) =&gt; Population size stable</a:t>
            </a:r>
          </a:p>
        </p:txBody>
      </p:sp>
    </p:spTree>
    <p:extLst>
      <p:ext uri="{BB962C8B-B14F-4D97-AF65-F5344CB8AC3E}">
        <p14:creationId xmlns:p14="http://schemas.microsoft.com/office/powerpoint/2010/main" val="4372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p:bldP spid="32" grpId="0"/>
      <p:bldP spid="35" grpId="0"/>
      <p:bldP spid="36" grpId="0"/>
      <p:bldP spid="3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Mortality and </a:t>
            </a:r>
            <a:r>
              <a:rPr lang="en-US" b="1" i="1" u="sng" dirty="0"/>
              <a:t>Birth</a:t>
            </a:r>
            <a:r>
              <a:rPr lang="en-US" b="1" dirty="0"/>
              <a:t> in SIR Models: Equations</a:t>
            </a:r>
          </a:p>
        </p:txBody>
      </p:sp>
      <p:sp>
        <p:nvSpPr>
          <p:cNvPr id="16" name="Rectangle 15">
            <a:extLst>
              <a:ext uri="{FF2B5EF4-FFF2-40B4-BE49-F238E27FC236}">
                <a16:creationId xmlns:a16="http://schemas.microsoft.com/office/drawing/2014/main" id="{044EF0E8-170A-4AF0-8188-19CCD2D81FB6}"/>
              </a:ext>
            </a:extLst>
          </p:cNvPr>
          <p:cNvSpPr/>
          <p:nvPr/>
        </p:nvSpPr>
        <p:spPr>
          <a:xfrm>
            <a:off x="1654775" y="1717448"/>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cxnSp>
        <p:nvCxnSpPr>
          <p:cNvPr id="18" name="Straight Arrow Connector 17">
            <a:extLst>
              <a:ext uri="{FF2B5EF4-FFF2-40B4-BE49-F238E27FC236}">
                <a16:creationId xmlns:a16="http://schemas.microsoft.com/office/drawing/2014/main" id="{E05B80B8-A9A5-4C9B-AE42-3478DB2A64ED}"/>
              </a:ext>
            </a:extLst>
          </p:cNvPr>
          <p:cNvCxnSpPr>
            <a:stCxn id="16" idx="2"/>
          </p:cNvCxnSpPr>
          <p:nvPr/>
        </p:nvCxnSpPr>
        <p:spPr>
          <a:xfrm>
            <a:off x="2188168" y="2708048"/>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4FE0D4-769D-4CB6-9885-8AFED627AEA0}"/>
              </a:ext>
            </a:extLst>
          </p:cNvPr>
          <p:cNvSpPr/>
          <p:nvPr/>
        </p:nvSpPr>
        <p:spPr>
          <a:xfrm>
            <a:off x="1948207" y="2719478"/>
            <a:ext cx="391454" cy="523220"/>
          </a:xfrm>
          <a:prstGeom prst="rect">
            <a:avLst/>
          </a:prstGeom>
        </p:spPr>
        <p:txBody>
          <a:bodyPr wrap="none">
            <a:spAutoFit/>
          </a:bodyPr>
          <a:lstStyle/>
          <a:p>
            <a:r>
              <a:rPr lang="en-US" sz="2800" b="1" i="1" dirty="0"/>
              <a:t>µ</a:t>
            </a:r>
            <a:endParaRPr lang="en-US" dirty="0"/>
          </a:p>
        </p:txBody>
      </p:sp>
      <p:cxnSp>
        <p:nvCxnSpPr>
          <p:cNvPr id="24" name="Straight Arrow Connector 23">
            <a:extLst>
              <a:ext uri="{FF2B5EF4-FFF2-40B4-BE49-F238E27FC236}">
                <a16:creationId xmlns:a16="http://schemas.microsoft.com/office/drawing/2014/main" id="{A2F0E0DF-CAEF-44D8-88E4-9DCFAD12585F}"/>
              </a:ext>
            </a:extLst>
          </p:cNvPr>
          <p:cNvCxnSpPr>
            <a:cxnSpLocks/>
            <a:endCxn id="16" idx="1"/>
          </p:cNvCxnSpPr>
          <p:nvPr/>
        </p:nvCxnSpPr>
        <p:spPr>
          <a:xfrm>
            <a:off x="964138" y="2211914"/>
            <a:ext cx="690637"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536770E-B4BD-44EA-B0DF-E45A517747C7}"/>
              </a:ext>
            </a:extLst>
          </p:cNvPr>
          <p:cNvSpPr/>
          <p:nvPr/>
        </p:nvSpPr>
        <p:spPr>
          <a:xfrm>
            <a:off x="609600" y="1950304"/>
            <a:ext cx="404278" cy="523220"/>
          </a:xfrm>
          <a:prstGeom prst="rect">
            <a:avLst/>
          </a:prstGeom>
        </p:spPr>
        <p:txBody>
          <a:bodyPr wrap="none">
            <a:spAutoFit/>
          </a:bodyPr>
          <a:lstStyle/>
          <a:p>
            <a:r>
              <a:rPr lang="en-US" sz="2800" b="1" i="1" dirty="0">
                <a:solidFill>
                  <a:srgbClr val="00B050"/>
                </a:solidFill>
              </a:rPr>
              <a:t>µ</a:t>
            </a:r>
            <a:endParaRPr lang="en-US" dirty="0">
              <a:solidFill>
                <a:srgbClr val="00B050"/>
              </a:solidFill>
            </a:endParaRPr>
          </a:p>
        </p:txBody>
      </p:sp>
      <p:sp>
        <p:nvSpPr>
          <p:cNvPr id="26" name="Rectangle 25">
            <a:extLst>
              <a:ext uri="{FF2B5EF4-FFF2-40B4-BE49-F238E27FC236}">
                <a16:creationId xmlns:a16="http://schemas.microsoft.com/office/drawing/2014/main" id="{4A285705-5452-446C-8A95-B2DB834A2E5F}"/>
              </a:ext>
            </a:extLst>
          </p:cNvPr>
          <p:cNvSpPr/>
          <p:nvPr/>
        </p:nvSpPr>
        <p:spPr>
          <a:xfrm>
            <a:off x="4114800" y="1716614"/>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dirty="0"/>
          </a:p>
        </p:txBody>
      </p:sp>
      <p:sp>
        <p:nvSpPr>
          <p:cNvPr id="28" name="Rectangle 27">
            <a:extLst>
              <a:ext uri="{FF2B5EF4-FFF2-40B4-BE49-F238E27FC236}">
                <a16:creationId xmlns:a16="http://schemas.microsoft.com/office/drawing/2014/main" id="{91477AF6-6959-44E0-8696-ECB65A20878E}"/>
              </a:ext>
            </a:extLst>
          </p:cNvPr>
          <p:cNvSpPr/>
          <p:nvPr/>
        </p:nvSpPr>
        <p:spPr>
          <a:xfrm>
            <a:off x="6574825" y="1716614"/>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dirty="0"/>
          </a:p>
        </p:txBody>
      </p:sp>
      <p:cxnSp>
        <p:nvCxnSpPr>
          <p:cNvPr id="29" name="Straight Arrow Connector 28">
            <a:extLst>
              <a:ext uri="{FF2B5EF4-FFF2-40B4-BE49-F238E27FC236}">
                <a16:creationId xmlns:a16="http://schemas.microsoft.com/office/drawing/2014/main" id="{45EE64DC-2903-4110-BF1A-55C87CAF6D10}"/>
              </a:ext>
            </a:extLst>
          </p:cNvPr>
          <p:cNvCxnSpPr>
            <a:cxnSpLocks/>
            <a:stCxn id="26" idx="2"/>
          </p:cNvCxnSpPr>
          <p:nvPr/>
        </p:nvCxnSpPr>
        <p:spPr>
          <a:xfrm>
            <a:off x="4648193" y="2707214"/>
            <a:ext cx="387538"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01DAB56-B1A6-4451-9A10-27B20D03320F}"/>
              </a:ext>
            </a:extLst>
          </p:cNvPr>
          <p:cNvSpPr/>
          <p:nvPr/>
        </p:nvSpPr>
        <p:spPr>
          <a:xfrm>
            <a:off x="4419600" y="2719478"/>
            <a:ext cx="391454" cy="523220"/>
          </a:xfrm>
          <a:prstGeom prst="rect">
            <a:avLst/>
          </a:prstGeom>
        </p:spPr>
        <p:txBody>
          <a:bodyPr wrap="none">
            <a:spAutoFit/>
          </a:bodyPr>
          <a:lstStyle/>
          <a:p>
            <a:r>
              <a:rPr lang="en-US" sz="2800" b="1" i="1" dirty="0"/>
              <a:t>µ</a:t>
            </a:r>
            <a:endParaRPr lang="en-US" dirty="0"/>
          </a:p>
        </p:txBody>
      </p:sp>
      <p:cxnSp>
        <p:nvCxnSpPr>
          <p:cNvPr id="31" name="Straight Arrow Connector 30">
            <a:extLst>
              <a:ext uri="{FF2B5EF4-FFF2-40B4-BE49-F238E27FC236}">
                <a16:creationId xmlns:a16="http://schemas.microsoft.com/office/drawing/2014/main" id="{0C9C6BE1-F0AF-4159-9B5F-5DA6698C369E}"/>
              </a:ext>
            </a:extLst>
          </p:cNvPr>
          <p:cNvCxnSpPr>
            <a:cxnSpLocks/>
            <a:stCxn id="28" idx="2"/>
          </p:cNvCxnSpPr>
          <p:nvPr/>
        </p:nvCxnSpPr>
        <p:spPr>
          <a:xfrm>
            <a:off x="7108218" y="2707214"/>
            <a:ext cx="435582"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F4F2D11-D283-4E2F-A24E-7F04EA038021}"/>
              </a:ext>
            </a:extLst>
          </p:cNvPr>
          <p:cNvSpPr/>
          <p:nvPr/>
        </p:nvSpPr>
        <p:spPr>
          <a:xfrm>
            <a:off x="6927669" y="2719478"/>
            <a:ext cx="391454" cy="523220"/>
          </a:xfrm>
          <a:prstGeom prst="rect">
            <a:avLst/>
          </a:prstGeom>
        </p:spPr>
        <p:txBody>
          <a:bodyPr wrap="none">
            <a:spAutoFit/>
          </a:bodyPr>
          <a:lstStyle/>
          <a:p>
            <a:r>
              <a:rPr lang="en-US" sz="2800" b="1" i="1" dirty="0"/>
              <a:t>µ</a:t>
            </a:r>
            <a:endParaRPr lang="en-US" dirty="0"/>
          </a:p>
        </p:txBody>
      </p:sp>
      <p:cxnSp>
        <p:nvCxnSpPr>
          <p:cNvPr id="33" name="Straight Arrow Connector 32">
            <a:extLst>
              <a:ext uri="{FF2B5EF4-FFF2-40B4-BE49-F238E27FC236}">
                <a16:creationId xmlns:a16="http://schemas.microsoft.com/office/drawing/2014/main" id="{10EA4063-4D19-49E5-ADF5-A19F855C1C99}"/>
              </a:ext>
            </a:extLst>
          </p:cNvPr>
          <p:cNvCxnSpPr>
            <a:cxnSpLocks/>
            <a:stCxn id="16" idx="3"/>
            <a:endCxn id="26" idx="1"/>
          </p:cNvCxnSpPr>
          <p:nvPr/>
        </p:nvCxnSpPr>
        <p:spPr>
          <a:xfrm flipV="1">
            <a:off x="2721560" y="2211914"/>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424682-CEF9-4387-988F-333916D70468}"/>
              </a:ext>
            </a:extLst>
          </p:cNvPr>
          <p:cNvCxnSpPr>
            <a:cxnSpLocks/>
            <a:stCxn id="26" idx="3"/>
            <a:endCxn id="28" idx="1"/>
          </p:cNvCxnSpPr>
          <p:nvPr/>
        </p:nvCxnSpPr>
        <p:spPr>
          <a:xfrm>
            <a:off x="5181585" y="2211914"/>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F6A13D4-63FE-43AE-AD0E-1C1D97C3D770}"/>
              </a:ext>
            </a:extLst>
          </p:cNvPr>
          <p:cNvSpPr/>
          <p:nvPr/>
        </p:nvSpPr>
        <p:spPr>
          <a:xfrm>
            <a:off x="3078459" y="1731854"/>
            <a:ext cx="506870" cy="523220"/>
          </a:xfrm>
          <a:prstGeom prst="rect">
            <a:avLst/>
          </a:prstGeom>
        </p:spPr>
        <p:txBody>
          <a:bodyPr wrap="none">
            <a:spAutoFit/>
          </a:bodyPr>
          <a:lstStyle/>
          <a:p>
            <a:r>
              <a:rPr lang="en-US" sz="2800" b="1" i="1" dirty="0"/>
              <a:t>βI</a:t>
            </a:r>
            <a:endParaRPr lang="en-US" dirty="0"/>
          </a:p>
        </p:txBody>
      </p:sp>
      <p:sp>
        <p:nvSpPr>
          <p:cNvPr id="36" name="Rectangle 35">
            <a:extLst>
              <a:ext uri="{FF2B5EF4-FFF2-40B4-BE49-F238E27FC236}">
                <a16:creationId xmlns:a16="http://schemas.microsoft.com/office/drawing/2014/main" id="{EF246FD0-334F-48E9-94FC-279BF9FC6865}"/>
              </a:ext>
            </a:extLst>
          </p:cNvPr>
          <p:cNvSpPr/>
          <p:nvPr/>
        </p:nvSpPr>
        <p:spPr>
          <a:xfrm>
            <a:off x="5685684" y="1676400"/>
            <a:ext cx="385042" cy="523220"/>
          </a:xfrm>
          <a:prstGeom prst="rect">
            <a:avLst/>
          </a:prstGeom>
        </p:spPr>
        <p:txBody>
          <a:bodyPr wrap="none">
            <a:spAutoFit/>
          </a:bodyPr>
          <a:lstStyle/>
          <a:p>
            <a:r>
              <a:rPr lang="el-GR" sz="2800" b="1" i="1" dirty="0"/>
              <a:t>γ</a:t>
            </a: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5B731A0-1038-4560-8E1E-3926407DDC4B}"/>
                  </a:ext>
                </a:extLst>
              </p:cNvPr>
              <p:cNvSpPr txBox="1"/>
              <p:nvPr/>
            </p:nvSpPr>
            <p:spPr>
              <a:xfrm>
                <a:off x="2895600" y="3690263"/>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solidFill>
                            <a:srgbClr val="00B050"/>
                          </a:solidFill>
                          <a:latin typeface="Cambria Math" panose="02040503050406030204" pitchFamily="18" charset="0"/>
                        </a:rPr>
                        <m:t>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37" name="TextBox 36">
                <a:extLst>
                  <a:ext uri="{FF2B5EF4-FFF2-40B4-BE49-F238E27FC236}">
                    <a16:creationId xmlns:a16="http://schemas.microsoft.com/office/drawing/2014/main" id="{75B731A0-1038-4560-8E1E-3926407DDC4B}"/>
                  </a:ext>
                </a:extLst>
              </p:cNvPr>
              <p:cNvSpPr txBox="1">
                <a:spLocks noRot="1" noChangeAspect="1" noMove="1" noResize="1" noEditPoints="1" noAdjustHandles="1" noChangeArrowheads="1" noChangeShapeType="1" noTextEdit="1"/>
              </p:cNvSpPr>
              <p:nvPr/>
            </p:nvSpPr>
            <p:spPr>
              <a:xfrm>
                <a:off x="2895600" y="3690263"/>
                <a:ext cx="3398541" cy="9361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45FEF8-6C38-4337-A14C-4D12BE568008}"/>
                  </a:ext>
                </a:extLst>
              </p:cNvPr>
              <p:cNvSpPr txBox="1"/>
              <p:nvPr/>
            </p:nvSpPr>
            <p:spPr>
              <a:xfrm>
                <a:off x="2895600" y="4700156"/>
                <a:ext cx="3496366"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γ</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19" name="TextBox 18">
                <a:extLst>
                  <a:ext uri="{FF2B5EF4-FFF2-40B4-BE49-F238E27FC236}">
                    <a16:creationId xmlns:a16="http://schemas.microsoft.com/office/drawing/2014/main" id="{4C45FEF8-6C38-4337-A14C-4D12BE568008}"/>
                  </a:ext>
                </a:extLst>
              </p:cNvPr>
              <p:cNvSpPr txBox="1">
                <a:spLocks noRot="1" noChangeAspect="1" noMove="1" noResize="1" noEditPoints="1" noAdjustHandles="1" noChangeArrowheads="1" noChangeShapeType="1" noTextEdit="1"/>
              </p:cNvSpPr>
              <p:nvPr/>
            </p:nvSpPr>
            <p:spPr>
              <a:xfrm>
                <a:off x="2895600" y="4700156"/>
                <a:ext cx="3496366" cy="9361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8D7B4-3DB1-48B6-A6E6-24E4B01A0814}"/>
                  </a:ext>
                </a:extLst>
              </p:cNvPr>
              <p:cNvSpPr txBox="1"/>
              <p:nvPr/>
            </p:nvSpPr>
            <p:spPr>
              <a:xfrm>
                <a:off x="2895600" y="5693246"/>
                <a:ext cx="27127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21" name="TextBox 20">
                <a:extLst>
                  <a:ext uri="{FF2B5EF4-FFF2-40B4-BE49-F238E27FC236}">
                    <a16:creationId xmlns:a16="http://schemas.microsoft.com/office/drawing/2014/main" id="{9E58D7B4-3DB1-48B6-A6E6-24E4B01A0814}"/>
                  </a:ext>
                </a:extLst>
              </p:cNvPr>
              <p:cNvSpPr txBox="1">
                <a:spLocks noRot="1" noChangeAspect="1" noMove="1" noResize="1" noEditPoints="1" noAdjustHandles="1" noChangeArrowheads="1" noChangeShapeType="1" noTextEdit="1"/>
              </p:cNvSpPr>
              <p:nvPr/>
            </p:nvSpPr>
            <p:spPr>
              <a:xfrm>
                <a:off x="2895600" y="5693246"/>
                <a:ext cx="2712741" cy="93615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0260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R0 in an SIR model with demography: Requirements for “take off”</a:t>
            </a:r>
          </a:p>
        </p:txBody>
      </p:sp>
      <p:sp>
        <p:nvSpPr>
          <p:cNvPr id="16" name="Rectangle 15">
            <a:extLst>
              <a:ext uri="{FF2B5EF4-FFF2-40B4-BE49-F238E27FC236}">
                <a16:creationId xmlns:a16="http://schemas.microsoft.com/office/drawing/2014/main" id="{044EF0E8-170A-4AF0-8188-19CCD2D81FB6}"/>
              </a:ext>
            </a:extLst>
          </p:cNvPr>
          <p:cNvSpPr/>
          <p:nvPr/>
        </p:nvSpPr>
        <p:spPr>
          <a:xfrm>
            <a:off x="1654775" y="1717448"/>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cxnSp>
        <p:nvCxnSpPr>
          <p:cNvPr id="18" name="Straight Arrow Connector 17">
            <a:extLst>
              <a:ext uri="{FF2B5EF4-FFF2-40B4-BE49-F238E27FC236}">
                <a16:creationId xmlns:a16="http://schemas.microsoft.com/office/drawing/2014/main" id="{E05B80B8-A9A5-4C9B-AE42-3478DB2A64ED}"/>
              </a:ext>
            </a:extLst>
          </p:cNvPr>
          <p:cNvCxnSpPr>
            <a:stCxn id="16" idx="2"/>
          </p:cNvCxnSpPr>
          <p:nvPr/>
        </p:nvCxnSpPr>
        <p:spPr>
          <a:xfrm>
            <a:off x="2188168" y="2708048"/>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4FE0D4-769D-4CB6-9885-8AFED627AEA0}"/>
              </a:ext>
            </a:extLst>
          </p:cNvPr>
          <p:cNvSpPr/>
          <p:nvPr/>
        </p:nvSpPr>
        <p:spPr>
          <a:xfrm>
            <a:off x="1948207" y="2719478"/>
            <a:ext cx="391454" cy="523220"/>
          </a:xfrm>
          <a:prstGeom prst="rect">
            <a:avLst/>
          </a:prstGeom>
        </p:spPr>
        <p:txBody>
          <a:bodyPr wrap="none">
            <a:spAutoFit/>
          </a:bodyPr>
          <a:lstStyle/>
          <a:p>
            <a:r>
              <a:rPr lang="en-US" sz="2800" b="1" i="1" dirty="0"/>
              <a:t>µ</a:t>
            </a:r>
            <a:endParaRPr lang="en-US" dirty="0"/>
          </a:p>
        </p:txBody>
      </p:sp>
      <p:cxnSp>
        <p:nvCxnSpPr>
          <p:cNvPr id="24" name="Straight Arrow Connector 23">
            <a:extLst>
              <a:ext uri="{FF2B5EF4-FFF2-40B4-BE49-F238E27FC236}">
                <a16:creationId xmlns:a16="http://schemas.microsoft.com/office/drawing/2014/main" id="{A2F0E0DF-CAEF-44D8-88E4-9DCFAD12585F}"/>
              </a:ext>
            </a:extLst>
          </p:cNvPr>
          <p:cNvCxnSpPr>
            <a:cxnSpLocks/>
            <a:endCxn id="16" idx="1"/>
          </p:cNvCxnSpPr>
          <p:nvPr/>
        </p:nvCxnSpPr>
        <p:spPr>
          <a:xfrm>
            <a:off x="964138" y="2211914"/>
            <a:ext cx="690637"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536770E-B4BD-44EA-B0DF-E45A517747C7}"/>
              </a:ext>
            </a:extLst>
          </p:cNvPr>
          <p:cNvSpPr/>
          <p:nvPr/>
        </p:nvSpPr>
        <p:spPr>
          <a:xfrm>
            <a:off x="609600" y="1950304"/>
            <a:ext cx="404278" cy="523220"/>
          </a:xfrm>
          <a:prstGeom prst="rect">
            <a:avLst/>
          </a:prstGeom>
        </p:spPr>
        <p:txBody>
          <a:bodyPr wrap="none">
            <a:spAutoFit/>
          </a:bodyPr>
          <a:lstStyle/>
          <a:p>
            <a:r>
              <a:rPr lang="en-US" sz="2800" b="1" i="1" dirty="0">
                <a:solidFill>
                  <a:srgbClr val="00B050"/>
                </a:solidFill>
              </a:rPr>
              <a:t>µ</a:t>
            </a:r>
            <a:endParaRPr lang="en-US" dirty="0">
              <a:solidFill>
                <a:srgbClr val="00B050"/>
              </a:solidFill>
            </a:endParaRPr>
          </a:p>
        </p:txBody>
      </p:sp>
      <p:sp>
        <p:nvSpPr>
          <p:cNvPr id="26" name="Rectangle 25">
            <a:extLst>
              <a:ext uri="{FF2B5EF4-FFF2-40B4-BE49-F238E27FC236}">
                <a16:creationId xmlns:a16="http://schemas.microsoft.com/office/drawing/2014/main" id="{4A285705-5452-446C-8A95-B2DB834A2E5F}"/>
              </a:ext>
            </a:extLst>
          </p:cNvPr>
          <p:cNvSpPr/>
          <p:nvPr/>
        </p:nvSpPr>
        <p:spPr>
          <a:xfrm>
            <a:off x="4114800" y="1716614"/>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dirty="0"/>
          </a:p>
        </p:txBody>
      </p:sp>
      <p:sp>
        <p:nvSpPr>
          <p:cNvPr id="28" name="Rectangle 27">
            <a:extLst>
              <a:ext uri="{FF2B5EF4-FFF2-40B4-BE49-F238E27FC236}">
                <a16:creationId xmlns:a16="http://schemas.microsoft.com/office/drawing/2014/main" id="{91477AF6-6959-44E0-8696-ECB65A20878E}"/>
              </a:ext>
            </a:extLst>
          </p:cNvPr>
          <p:cNvSpPr/>
          <p:nvPr/>
        </p:nvSpPr>
        <p:spPr>
          <a:xfrm>
            <a:off x="6574825" y="1716614"/>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dirty="0"/>
          </a:p>
        </p:txBody>
      </p:sp>
      <p:cxnSp>
        <p:nvCxnSpPr>
          <p:cNvPr id="29" name="Straight Arrow Connector 28">
            <a:extLst>
              <a:ext uri="{FF2B5EF4-FFF2-40B4-BE49-F238E27FC236}">
                <a16:creationId xmlns:a16="http://schemas.microsoft.com/office/drawing/2014/main" id="{45EE64DC-2903-4110-BF1A-55C87CAF6D10}"/>
              </a:ext>
            </a:extLst>
          </p:cNvPr>
          <p:cNvCxnSpPr>
            <a:cxnSpLocks/>
            <a:stCxn id="26" idx="2"/>
          </p:cNvCxnSpPr>
          <p:nvPr/>
        </p:nvCxnSpPr>
        <p:spPr>
          <a:xfrm>
            <a:off x="4648193" y="2707214"/>
            <a:ext cx="387538"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01DAB56-B1A6-4451-9A10-27B20D03320F}"/>
              </a:ext>
            </a:extLst>
          </p:cNvPr>
          <p:cNvSpPr/>
          <p:nvPr/>
        </p:nvSpPr>
        <p:spPr>
          <a:xfrm>
            <a:off x="4419600" y="2719478"/>
            <a:ext cx="391454" cy="523220"/>
          </a:xfrm>
          <a:prstGeom prst="rect">
            <a:avLst/>
          </a:prstGeom>
        </p:spPr>
        <p:txBody>
          <a:bodyPr wrap="none">
            <a:spAutoFit/>
          </a:bodyPr>
          <a:lstStyle/>
          <a:p>
            <a:r>
              <a:rPr lang="en-US" sz="2800" b="1" i="1" dirty="0"/>
              <a:t>µ</a:t>
            </a:r>
            <a:endParaRPr lang="en-US" dirty="0"/>
          </a:p>
        </p:txBody>
      </p:sp>
      <p:cxnSp>
        <p:nvCxnSpPr>
          <p:cNvPr id="31" name="Straight Arrow Connector 30">
            <a:extLst>
              <a:ext uri="{FF2B5EF4-FFF2-40B4-BE49-F238E27FC236}">
                <a16:creationId xmlns:a16="http://schemas.microsoft.com/office/drawing/2014/main" id="{0C9C6BE1-F0AF-4159-9B5F-5DA6698C369E}"/>
              </a:ext>
            </a:extLst>
          </p:cNvPr>
          <p:cNvCxnSpPr>
            <a:cxnSpLocks/>
            <a:stCxn id="28" idx="2"/>
          </p:cNvCxnSpPr>
          <p:nvPr/>
        </p:nvCxnSpPr>
        <p:spPr>
          <a:xfrm>
            <a:off x="7108218" y="2707214"/>
            <a:ext cx="435582"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F4F2D11-D283-4E2F-A24E-7F04EA038021}"/>
              </a:ext>
            </a:extLst>
          </p:cNvPr>
          <p:cNvSpPr/>
          <p:nvPr/>
        </p:nvSpPr>
        <p:spPr>
          <a:xfrm>
            <a:off x="6927669" y="2719478"/>
            <a:ext cx="391454" cy="523220"/>
          </a:xfrm>
          <a:prstGeom prst="rect">
            <a:avLst/>
          </a:prstGeom>
        </p:spPr>
        <p:txBody>
          <a:bodyPr wrap="none">
            <a:spAutoFit/>
          </a:bodyPr>
          <a:lstStyle/>
          <a:p>
            <a:r>
              <a:rPr lang="en-US" sz="2800" b="1" i="1" dirty="0"/>
              <a:t>µ</a:t>
            </a:r>
            <a:endParaRPr lang="en-US" dirty="0"/>
          </a:p>
        </p:txBody>
      </p:sp>
      <p:cxnSp>
        <p:nvCxnSpPr>
          <p:cNvPr id="33" name="Straight Arrow Connector 32">
            <a:extLst>
              <a:ext uri="{FF2B5EF4-FFF2-40B4-BE49-F238E27FC236}">
                <a16:creationId xmlns:a16="http://schemas.microsoft.com/office/drawing/2014/main" id="{10EA4063-4D19-49E5-ADF5-A19F855C1C99}"/>
              </a:ext>
            </a:extLst>
          </p:cNvPr>
          <p:cNvCxnSpPr>
            <a:cxnSpLocks/>
            <a:stCxn id="16" idx="3"/>
            <a:endCxn id="26" idx="1"/>
          </p:cNvCxnSpPr>
          <p:nvPr/>
        </p:nvCxnSpPr>
        <p:spPr>
          <a:xfrm flipV="1">
            <a:off x="2721560" y="2211914"/>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424682-CEF9-4387-988F-333916D70468}"/>
              </a:ext>
            </a:extLst>
          </p:cNvPr>
          <p:cNvCxnSpPr>
            <a:cxnSpLocks/>
            <a:stCxn id="26" idx="3"/>
            <a:endCxn id="28" idx="1"/>
          </p:cNvCxnSpPr>
          <p:nvPr/>
        </p:nvCxnSpPr>
        <p:spPr>
          <a:xfrm>
            <a:off x="5181585" y="2211914"/>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F6A13D4-63FE-43AE-AD0E-1C1D97C3D770}"/>
              </a:ext>
            </a:extLst>
          </p:cNvPr>
          <p:cNvSpPr/>
          <p:nvPr/>
        </p:nvSpPr>
        <p:spPr>
          <a:xfrm>
            <a:off x="3078459" y="1731854"/>
            <a:ext cx="506870" cy="523220"/>
          </a:xfrm>
          <a:prstGeom prst="rect">
            <a:avLst/>
          </a:prstGeom>
        </p:spPr>
        <p:txBody>
          <a:bodyPr wrap="none">
            <a:spAutoFit/>
          </a:bodyPr>
          <a:lstStyle/>
          <a:p>
            <a:r>
              <a:rPr lang="en-US" sz="2800" b="1" i="1" dirty="0"/>
              <a:t>βI</a:t>
            </a:r>
            <a:endParaRPr lang="en-US" dirty="0"/>
          </a:p>
        </p:txBody>
      </p:sp>
      <p:sp>
        <p:nvSpPr>
          <p:cNvPr id="36" name="Rectangle 35">
            <a:extLst>
              <a:ext uri="{FF2B5EF4-FFF2-40B4-BE49-F238E27FC236}">
                <a16:creationId xmlns:a16="http://schemas.microsoft.com/office/drawing/2014/main" id="{EF246FD0-334F-48E9-94FC-279BF9FC6865}"/>
              </a:ext>
            </a:extLst>
          </p:cNvPr>
          <p:cNvSpPr/>
          <p:nvPr/>
        </p:nvSpPr>
        <p:spPr>
          <a:xfrm>
            <a:off x="5685684" y="1676400"/>
            <a:ext cx="385042" cy="523220"/>
          </a:xfrm>
          <a:prstGeom prst="rect">
            <a:avLst/>
          </a:prstGeom>
        </p:spPr>
        <p:txBody>
          <a:bodyPr wrap="none">
            <a:spAutoFit/>
          </a:bodyPr>
          <a:lstStyle/>
          <a:p>
            <a:r>
              <a:rPr lang="el-GR" sz="2800" b="1" i="1" dirty="0"/>
              <a:t>γ</a:t>
            </a: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5B731A0-1038-4560-8E1E-3926407DDC4B}"/>
                  </a:ext>
                </a:extLst>
              </p:cNvPr>
              <p:cNvSpPr txBox="1"/>
              <p:nvPr/>
            </p:nvSpPr>
            <p:spPr>
              <a:xfrm>
                <a:off x="152400" y="3690263"/>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solidFill>
                            <a:srgbClr val="00B050"/>
                          </a:solidFill>
                          <a:latin typeface="Cambria Math" panose="02040503050406030204" pitchFamily="18" charset="0"/>
                        </a:rPr>
                        <m:t>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37" name="TextBox 36">
                <a:extLst>
                  <a:ext uri="{FF2B5EF4-FFF2-40B4-BE49-F238E27FC236}">
                    <a16:creationId xmlns:a16="http://schemas.microsoft.com/office/drawing/2014/main" id="{75B731A0-1038-4560-8E1E-3926407DDC4B}"/>
                  </a:ext>
                </a:extLst>
              </p:cNvPr>
              <p:cNvSpPr txBox="1">
                <a:spLocks noRot="1" noChangeAspect="1" noMove="1" noResize="1" noEditPoints="1" noAdjustHandles="1" noChangeArrowheads="1" noChangeShapeType="1" noTextEdit="1"/>
              </p:cNvSpPr>
              <p:nvPr/>
            </p:nvSpPr>
            <p:spPr>
              <a:xfrm>
                <a:off x="152400" y="3690263"/>
                <a:ext cx="3398541" cy="9361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45FEF8-6C38-4337-A14C-4D12BE568008}"/>
                  </a:ext>
                </a:extLst>
              </p:cNvPr>
              <p:cNvSpPr txBox="1"/>
              <p:nvPr/>
            </p:nvSpPr>
            <p:spPr>
              <a:xfrm>
                <a:off x="152400" y="4700156"/>
                <a:ext cx="3496366"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γ</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19" name="TextBox 18">
                <a:extLst>
                  <a:ext uri="{FF2B5EF4-FFF2-40B4-BE49-F238E27FC236}">
                    <a16:creationId xmlns:a16="http://schemas.microsoft.com/office/drawing/2014/main" id="{4C45FEF8-6C38-4337-A14C-4D12BE568008}"/>
                  </a:ext>
                </a:extLst>
              </p:cNvPr>
              <p:cNvSpPr txBox="1">
                <a:spLocks noRot="1" noChangeAspect="1" noMove="1" noResize="1" noEditPoints="1" noAdjustHandles="1" noChangeArrowheads="1" noChangeShapeType="1" noTextEdit="1"/>
              </p:cNvSpPr>
              <p:nvPr/>
            </p:nvSpPr>
            <p:spPr>
              <a:xfrm>
                <a:off x="152400" y="4700156"/>
                <a:ext cx="3496366" cy="9361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8D7B4-3DB1-48B6-A6E6-24E4B01A0814}"/>
                  </a:ext>
                </a:extLst>
              </p:cNvPr>
              <p:cNvSpPr txBox="1"/>
              <p:nvPr/>
            </p:nvSpPr>
            <p:spPr>
              <a:xfrm>
                <a:off x="152400" y="5693246"/>
                <a:ext cx="27127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21" name="TextBox 20">
                <a:extLst>
                  <a:ext uri="{FF2B5EF4-FFF2-40B4-BE49-F238E27FC236}">
                    <a16:creationId xmlns:a16="http://schemas.microsoft.com/office/drawing/2014/main" id="{9E58D7B4-3DB1-48B6-A6E6-24E4B01A0814}"/>
                  </a:ext>
                </a:extLst>
              </p:cNvPr>
              <p:cNvSpPr txBox="1">
                <a:spLocks noRot="1" noChangeAspect="1" noMove="1" noResize="1" noEditPoints="1" noAdjustHandles="1" noChangeArrowheads="1" noChangeShapeType="1" noTextEdit="1"/>
              </p:cNvSpPr>
              <p:nvPr/>
            </p:nvSpPr>
            <p:spPr>
              <a:xfrm>
                <a:off x="152400" y="5693246"/>
                <a:ext cx="2712741" cy="936154"/>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5CF77DD-37C7-4452-8427-5DC5C23766EF}"/>
              </a:ext>
            </a:extLst>
          </p:cNvPr>
          <p:cNvSpPr txBox="1"/>
          <p:nvPr/>
        </p:nvSpPr>
        <p:spPr>
          <a:xfrm>
            <a:off x="3429000" y="3720380"/>
            <a:ext cx="5562601" cy="2246769"/>
          </a:xfrm>
          <a:prstGeom prst="rect">
            <a:avLst/>
          </a:prstGeom>
          <a:noFill/>
        </p:spPr>
        <p:txBody>
          <a:bodyPr wrap="square" rtlCol="0">
            <a:spAutoFit/>
          </a:bodyPr>
          <a:lstStyle/>
          <a:p>
            <a:r>
              <a:rPr lang="en-US" sz="2800" dirty="0">
                <a:latin typeface="+mn-lt"/>
              </a:rPr>
              <a:t>To determine the Basic Reproductive Number (R0), we first focus on a related concept, the threshold (minimum) fraction of </a:t>
            </a:r>
            <a:r>
              <a:rPr lang="en-US" sz="2800" dirty="0" err="1">
                <a:latin typeface="+mn-lt"/>
              </a:rPr>
              <a:t>Susceptibles</a:t>
            </a:r>
            <a:r>
              <a:rPr lang="en-US" sz="2800" dirty="0">
                <a:latin typeface="+mn-lt"/>
              </a:rPr>
              <a:t> required for infection to “take off”</a:t>
            </a:r>
          </a:p>
        </p:txBody>
      </p:sp>
    </p:spTree>
    <p:extLst>
      <p:ext uri="{BB962C8B-B14F-4D97-AF65-F5344CB8AC3E}">
        <p14:creationId xmlns:p14="http://schemas.microsoft.com/office/powerpoint/2010/main" val="2002996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R0 in an SIR model with demography: Requirements for “take off”</a:t>
            </a:r>
          </a:p>
        </p:txBody>
      </p:sp>
      <p:sp>
        <p:nvSpPr>
          <p:cNvPr id="16" name="Rectangle 15">
            <a:extLst>
              <a:ext uri="{FF2B5EF4-FFF2-40B4-BE49-F238E27FC236}">
                <a16:creationId xmlns:a16="http://schemas.microsoft.com/office/drawing/2014/main" id="{044EF0E8-170A-4AF0-8188-19CCD2D81FB6}"/>
              </a:ext>
            </a:extLst>
          </p:cNvPr>
          <p:cNvSpPr/>
          <p:nvPr/>
        </p:nvSpPr>
        <p:spPr>
          <a:xfrm>
            <a:off x="1654775" y="1717448"/>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cxnSp>
        <p:nvCxnSpPr>
          <p:cNvPr id="18" name="Straight Arrow Connector 17">
            <a:extLst>
              <a:ext uri="{FF2B5EF4-FFF2-40B4-BE49-F238E27FC236}">
                <a16:creationId xmlns:a16="http://schemas.microsoft.com/office/drawing/2014/main" id="{E05B80B8-A9A5-4C9B-AE42-3478DB2A64ED}"/>
              </a:ext>
            </a:extLst>
          </p:cNvPr>
          <p:cNvCxnSpPr>
            <a:stCxn id="16" idx="2"/>
          </p:cNvCxnSpPr>
          <p:nvPr/>
        </p:nvCxnSpPr>
        <p:spPr>
          <a:xfrm>
            <a:off x="2188168" y="2708048"/>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4FE0D4-769D-4CB6-9885-8AFED627AEA0}"/>
              </a:ext>
            </a:extLst>
          </p:cNvPr>
          <p:cNvSpPr/>
          <p:nvPr/>
        </p:nvSpPr>
        <p:spPr>
          <a:xfrm>
            <a:off x="1948207" y="2719478"/>
            <a:ext cx="391454" cy="523220"/>
          </a:xfrm>
          <a:prstGeom prst="rect">
            <a:avLst/>
          </a:prstGeom>
        </p:spPr>
        <p:txBody>
          <a:bodyPr wrap="none">
            <a:spAutoFit/>
          </a:bodyPr>
          <a:lstStyle/>
          <a:p>
            <a:r>
              <a:rPr lang="en-US" sz="2800" b="1" i="1" dirty="0"/>
              <a:t>µ</a:t>
            </a:r>
            <a:endParaRPr lang="en-US" dirty="0"/>
          </a:p>
        </p:txBody>
      </p:sp>
      <p:cxnSp>
        <p:nvCxnSpPr>
          <p:cNvPr id="24" name="Straight Arrow Connector 23">
            <a:extLst>
              <a:ext uri="{FF2B5EF4-FFF2-40B4-BE49-F238E27FC236}">
                <a16:creationId xmlns:a16="http://schemas.microsoft.com/office/drawing/2014/main" id="{A2F0E0DF-CAEF-44D8-88E4-9DCFAD12585F}"/>
              </a:ext>
            </a:extLst>
          </p:cNvPr>
          <p:cNvCxnSpPr>
            <a:cxnSpLocks/>
            <a:endCxn id="16" idx="1"/>
          </p:cNvCxnSpPr>
          <p:nvPr/>
        </p:nvCxnSpPr>
        <p:spPr>
          <a:xfrm>
            <a:off x="964138" y="2211914"/>
            <a:ext cx="690637"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536770E-B4BD-44EA-B0DF-E45A517747C7}"/>
              </a:ext>
            </a:extLst>
          </p:cNvPr>
          <p:cNvSpPr/>
          <p:nvPr/>
        </p:nvSpPr>
        <p:spPr>
          <a:xfrm>
            <a:off x="609600" y="1950304"/>
            <a:ext cx="404278" cy="523220"/>
          </a:xfrm>
          <a:prstGeom prst="rect">
            <a:avLst/>
          </a:prstGeom>
        </p:spPr>
        <p:txBody>
          <a:bodyPr wrap="none">
            <a:spAutoFit/>
          </a:bodyPr>
          <a:lstStyle/>
          <a:p>
            <a:r>
              <a:rPr lang="en-US" sz="2800" b="1" i="1" dirty="0">
                <a:solidFill>
                  <a:srgbClr val="00B050"/>
                </a:solidFill>
              </a:rPr>
              <a:t>µ</a:t>
            </a:r>
            <a:endParaRPr lang="en-US" dirty="0">
              <a:solidFill>
                <a:srgbClr val="00B050"/>
              </a:solidFill>
            </a:endParaRPr>
          </a:p>
        </p:txBody>
      </p:sp>
      <p:sp>
        <p:nvSpPr>
          <p:cNvPr id="26" name="Rectangle 25">
            <a:extLst>
              <a:ext uri="{FF2B5EF4-FFF2-40B4-BE49-F238E27FC236}">
                <a16:creationId xmlns:a16="http://schemas.microsoft.com/office/drawing/2014/main" id="{4A285705-5452-446C-8A95-B2DB834A2E5F}"/>
              </a:ext>
            </a:extLst>
          </p:cNvPr>
          <p:cNvSpPr/>
          <p:nvPr/>
        </p:nvSpPr>
        <p:spPr>
          <a:xfrm>
            <a:off x="4114800" y="1716614"/>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dirty="0"/>
          </a:p>
        </p:txBody>
      </p:sp>
      <p:sp>
        <p:nvSpPr>
          <p:cNvPr id="28" name="Rectangle 27">
            <a:extLst>
              <a:ext uri="{FF2B5EF4-FFF2-40B4-BE49-F238E27FC236}">
                <a16:creationId xmlns:a16="http://schemas.microsoft.com/office/drawing/2014/main" id="{91477AF6-6959-44E0-8696-ECB65A20878E}"/>
              </a:ext>
            </a:extLst>
          </p:cNvPr>
          <p:cNvSpPr/>
          <p:nvPr/>
        </p:nvSpPr>
        <p:spPr>
          <a:xfrm>
            <a:off x="6574825" y="1716614"/>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dirty="0"/>
          </a:p>
        </p:txBody>
      </p:sp>
      <p:cxnSp>
        <p:nvCxnSpPr>
          <p:cNvPr id="29" name="Straight Arrow Connector 28">
            <a:extLst>
              <a:ext uri="{FF2B5EF4-FFF2-40B4-BE49-F238E27FC236}">
                <a16:creationId xmlns:a16="http://schemas.microsoft.com/office/drawing/2014/main" id="{45EE64DC-2903-4110-BF1A-55C87CAF6D10}"/>
              </a:ext>
            </a:extLst>
          </p:cNvPr>
          <p:cNvCxnSpPr>
            <a:cxnSpLocks/>
            <a:stCxn id="26" idx="2"/>
          </p:cNvCxnSpPr>
          <p:nvPr/>
        </p:nvCxnSpPr>
        <p:spPr>
          <a:xfrm>
            <a:off x="4648193" y="2707214"/>
            <a:ext cx="387538"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01DAB56-B1A6-4451-9A10-27B20D03320F}"/>
              </a:ext>
            </a:extLst>
          </p:cNvPr>
          <p:cNvSpPr/>
          <p:nvPr/>
        </p:nvSpPr>
        <p:spPr>
          <a:xfrm>
            <a:off x="4419600" y="2719478"/>
            <a:ext cx="391454" cy="523220"/>
          </a:xfrm>
          <a:prstGeom prst="rect">
            <a:avLst/>
          </a:prstGeom>
        </p:spPr>
        <p:txBody>
          <a:bodyPr wrap="none">
            <a:spAutoFit/>
          </a:bodyPr>
          <a:lstStyle/>
          <a:p>
            <a:r>
              <a:rPr lang="en-US" sz="2800" b="1" i="1" dirty="0"/>
              <a:t>µ</a:t>
            </a:r>
            <a:endParaRPr lang="en-US" dirty="0"/>
          </a:p>
        </p:txBody>
      </p:sp>
      <p:cxnSp>
        <p:nvCxnSpPr>
          <p:cNvPr id="31" name="Straight Arrow Connector 30">
            <a:extLst>
              <a:ext uri="{FF2B5EF4-FFF2-40B4-BE49-F238E27FC236}">
                <a16:creationId xmlns:a16="http://schemas.microsoft.com/office/drawing/2014/main" id="{0C9C6BE1-F0AF-4159-9B5F-5DA6698C369E}"/>
              </a:ext>
            </a:extLst>
          </p:cNvPr>
          <p:cNvCxnSpPr>
            <a:cxnSpLocks/>
            <a:stCxn id="28" idx="2"/>
          </p:cNvCxnSpPr>
          <p:nvPr/>
        </p:nvCxnSpPr>
        <p:spPr>
          <a:xfrm>
            <a:off x="7108218" y="2707214"/>
            <a:ext cx="435582"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F4F2D11-D283-4E2F-A24E-7F04EA038021}"/>
              </a:ext>
            </a:extLst>
          </p:cNvPr>
          <p:cNvSpPr/>
          <p:nvPr/>
        </p:nvSpPr>
        <p:spPr>
          <a:xfrm>
            <a:off x="6927669" y="2719478"/>
            <a:ext cx="391454" cy="523220"/>
          </a:xfrm>
          <a:prstGeom prst="rect">
            <a:avLst/>
          </a:prstGeom>
        </p:spPr>
        <p:txBody>
          <a:bodyPr wrap="none">
            <a:spAutoFit/>
          </a:bodyPr>
          <a:lstStyle/>
          <a:p>
            <a:r>
              <a:rPr lang="en-US" sz="2800" b="1" i="1" dirty="0"/>
              <a:t>µ</a:t>
            </a:r>
            <a:endParaRPr lang="en-US" dirty="0"/>
          </a:p>
        </p:txBody>
      </p:sp>
      <p:cxnSp>
        <p:nvCxnSpPr>
          <p:cNvPr id="33" name="Straight Arrow Connector 32">
            <a:extLst>
              <a:ext uri="{FF2B5EF4-FFF2-40B4-BE49-F238E27FC236}">
                <a16:creationId xmlns:a16="http://schemas.microsoft.com/office/drawing/2014/main" id="{10EA4063-4D19-49E5-ADF5-A19F855C1C99}"/>
              </a:ext>
            </a:extLst>
          </p:cNvPr>
          <p:cNvCxnSpPr>
            <a:cxnSpLocks/>
            <a:stCxn id="16" idx="3"/>
            <a:endCxn id="26" idx="1"/>
          </p:cNvCxnSpPr>
          <p:nvPr/>
        </p:nvCxnSpPr>
        <p:spPr>
          <a:xfrm flipV="1">
            <a:off x="2721560" y="2211914"/>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424682-CEF9-4387-988F-333916D70468}"/>
              </a:ext>
            </a:extLst>
          </p:cNvPr>
          <p:cNvCxnSpPr>
            <a:cxnSpLocks/>
            <a:stCxn id="26" idx="3"/>
            <a:endCxn id="28" idx="1"/>
          </p:cNvCxnSpPr>
          <p:nvPr/>
        </p:nvCxnSpPr>
        <p:spPr>
          <a:xfrm>
            <a:off x="5181585" y="2211914"/>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F6A13D4-63FE-43AE-AD0E-1C1D97C3D770}"/>
              </a:ext>
            </a:extLst>
          </p:cNvPr>
          <p:cNvSpPr/>
          <p:nvPr/>
        </p:nvSpPr>
        <p:spPr>
          <a:xfrm>
            <a:off x="3078459" y="1731854"/>
            <a:ext cx="506870" cy="523220"/>
          </a:xfrm>
          <a:prstGeom prst="rect">
            <a:avLst/>
          </a:prstGeom>
        </p:spPr>
        <p:txBody>
          <a:bodyPr wrap="none">
            <a:spAutoFit/>
          </a:bodyPr>
          <a:lstStyle/>
          <a:p>
            <a:r>
              <a:rPr lang="en-US" sz="2800" b="1" i="1" dirty="0"/>
              <a:t>βI</a:t>
            </a:r>
            <a:endParaRPr lang="en-US" dirty="0"/>
          </a:p>
        </p:txBody>
      </p:sp>
      <p:sp>
        <p:nvSpPr>
          <p:cNvPr id="36" name="Rectangle 35">
            <a:extLst>
              <a:ext uri="{FF2B5EF4-FFF2-40B4-BE49-F238E27FC236}">
                <a16:creationId xmlns:a16="http://schemas.microsoft.com/office/drawing/2014/main" id="{EF246FD0-334F-48E9-94FC-279BF9FC6865}"/>
              </a:ext>
            </a:extLst>
          </p:cNvPr>
          <p:cNvSpPr/>
          <p:nvPr/>
        </p:nvSpPr>
        <p:spPr>
          <a:xfrm>
            <a:off x="5685684" y="1676400"/>
            <a:ext cx="385042" cy="523220"/>
          </a:xfrm>
          <a:prstGeom prst="rect">
            <a:avLst/>
          </a:prstGeom>
        </p:spPr>
        <p:txBody>
          <a:bodyPr wrap="none">
            <a:spAutoFit/>
          </a:bodyPr>
          <a:lstStyle/>
          <a:p>
            <a:r>
              <a:rPr lang="el-GR" sz="2800" b="1" i="1" dirty="0"/>
              <a:t>γ</a:t>
            </a: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5B731A0-1038-4560-8E1E-3926407DDC4B}"/>
                  </a:ext>
                </a:extLst>
              </p:cNvPr>
              <p:cNvSpPr txBox="1"/>
              <p:nvPr/>
            </p:nvSpPr>
            <p:spPr>
              <a:xfrm>
                <a:off x="152400" y="3690263"/>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solidFill>
                            <a:srgbClr val="00B050"/>
                          </a:solidFill>
                          <a:latin typeface="Cambria Math" panose="02040503050406030204" pitchFamily="18" charset="0"/>
                        </a:rPr>
                        <m:t>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37" name="TextBox 36">
                <a:extLst>
                  <a:ext uri="{FF2B5EF4-FFF2-40B4-BE49-F238E27FC236}">
                    <a16:creationId xmlns:a16="http://schemas.microsoft.com/office/drawing/2014/main" id="{75B731A0-1038-4560-8E1E-3926407DDC4B}"/>
                  </a:ext>
                </a:extLst>
              </p:cNvPr>
              <p:cNvSpPr txBox="1">
                <a:spLocks noRot="1" noChangeAspect="1" noMove="1" noResize="1" noEditPoints="1" noAdjustHandles="1" noChangeArrowheads="1" noChangeShapeType="1" noTextEdit="1"/>
              </p:cNvSpPr>
              <p:nvPr/>
            </p:nvSpPr>
            <p:spPr>
              <a:xfrm>
                <a:off x="152400" y="3690263"/>
                <a:ext cx="3398541" cy="9361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45FEF8-6C38-4337-A14C-4D12BE568008}"/>
                  </a:ext>
                </a:extLst>
              </p:cNvPr>
              <p:cNvSpPr txBox="1"/>
              <p:nvPr/>
            </p:nvSpPr>
            <p:spPr>
              <a:xfrm>
                <a:off x="152400" y="4700156"/>
                <a:ext cx="3496366"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γ</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19" name="TextBox 18">
                <a:extLst>
                  <a:ext uri="{FF2B5EF4-FFF2-40B4-BE49-F238E27FC236}">
                    <a16:creationId xmlns:a16="http://schemas.microsoft.com/office/drawing/2014/main" id="{4C45FEF8-6C38-4337-A14C-4D12BE568008}"/>
                  </a:ext>
                </a:extLst>
              </p:cNvPr>
              <p:cNvSpPr txBox="1">
                <a:spLocks noRot="1" noChangeAspect="1" noMove="1" noResize="1" noEditPoints="1" noAdjustHandles="1" noChangeArrowheads="1" noChangeShapeType="1" noTextEdit="1"/>
              </p:cNvSpPr>
              <p:nvPr/>
            </p:nvSpPr>
            <p:spPr>
              <a:xfrm>
                <a:off x="152400" y="4700156"/>
                <a:ext cx="3496366" cy="9361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8D7B4-3DB1-48B6-A6E6-24E4B01A0814}"/>
                  </a:ext>
                </a:extLst>
              </p:cNvPr>
              <p:cNvSpPr txBox="1"/>
              <p:nvPr/>
            </p:nvSpPr>
            <p:spPr>
              <a:xfrm>
                <a:off x="152400" y="5693246"/>
                <a:ext cx="27127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21" name="TextBox 20">
                <a:extLst>
                  <a:ext uri="{FF2B5EF4-FFF2-40B4-BE49-F238E27FC236}">
                    <a16:creationId xmlns:a16="http://schemas.microsoft.com/office/drawing/2014/main" id="{9E58D7B4-3DB1-48B6-A6E6-24E4B01A0814}"/>
                  </a:ext>
                </a:extLst>
              </p:cNvPr>
              <p:cNvSpPr txBox="1">
                <a:spLocks noRot="1" noChangeAspect="1" noMove="1" noResize="1" noEditPoints="1" noAdjustHandles="1" noChangeArrowheads="1" noChangeShapeType="1" noTextEdit="1"/>
              </p:cNvSpPr>
              <p:nvPr/>
            </p:nvSpPr>
            <p:spPr>
              <a:xfrm>
                <a:off x="152400" y="5693246"/>
                <a:ext cx="2712741" cy="9361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5CF77DD-37C7-4452-8427-5DC5C23766EF}"/>
                  </a:ext>
                </a:extLst>
              </p:cNvPr>
              <p:cNvSpPr txBox="1"/>
              <p:nvPr/>
            </p:nvSpPr>
            <p:spPr>
              <a:xfrm>
                <a:off x="3429000" y="3733800"/>
                <a:ext cx="5562601" cy="2861104"/>
              </a:xfrm>
              <a:prstGeom prst="rect">
                <a:avLst/>
              </a:prstGeom>
              <a:noFill/>
            </p:spPr>
            <p:txBody>
              <a:bodyPr wrap="square" rtlCol="0">
                <a:spAutoFit/>
              </a:bodyPr>
              <a:lstStyle/>
              <a:p>
                <a:r>
                  <a:rPr lang="en-US" sz="2800" b="1" dirty="0">
                    <a:latin typeface="+mn-lt"/>
                  </a:rPr>
                  <a:t>Infections “taking off”/invading =&gt;</a:t>
                </a:r>
              </a:p>
              <a:p>
                <a:endParaRPr lang="en-US" sz="2800" dirty="0">
                  <a:latin typeface="+mn-lt"/>
                </a:endParaRPr>
              </a:p>
              <a:p>
                <a:pPr algn="ctr"/>
                <a14:m>
                  <m:oMath xmlns:m="http://schemas.openxmlformats.org/officeDocument/2006/math">
                    <m:r>
                      <a:rPr lang="en-US" sz="2800" i="1">
                        <a:latin typeface="Cambria Math" panose="02040503050406030204" pitchFamily="18" charset="0"/>
                      </a:rPr>
                      <m:t>0</m:t>
                    </m:r>
                    <m:r>
                      <a:rPr lang="en-US" sz="2800" i="1" smtClean="0">
                        <a:latin typeface="Cambria Math" panose="02040503050406030204" pitchFamily="18" charset="0"/>
                      </a:rPr>
                      <m:t>≤</m:t>
                    </m:r>
                    <m:r>
                      <a:rPr lang="en-US" sz="2800" i="1">
                        <a:latin typeface="Cambria Math" panose="02040503050406030204" pitchFamily="18" charset="0"/>
                      </a:rPr>
                      <m:t> </m:t>
                    </m:r>
                    <m:f>
                      <m:fPr>
                        <m:ctrlPr>
                          <a:rPr lang="en-US" sz="2800" i="1">
                            <a:latin typeface="Cambria Math" panose="02040503050406030204" pitchFamily="18" charset="0"/>
                          </a:rPr>
                        </m:ctrlPr>
                      </m:fPr>
                      <m:num>
                        <m:r>
                          <a:rPr lang="en-US" sz="2800" i="1">
                            <a:latin typeface="Cambria Math" panose="02040503050406030204" pitchFamily="18" charset="0"/>
                          </a:rPr>
                          <m:t>𝑑𝐼</m:t>
                        </m:r>
                      </m:num>
                      <m:den>
                        <m:r>
                          <a:rPr lang="en-US" sz="2800" i="1">
                            <a:latin typeface="Cambria Math" panose="02040503050406030204" pitchFamily="18" charset="0"/>
                          </a:rPr>
                          <m:t>𝑑𝑡</m:t>
                        </m:r>
                      </m:den>
                    </m:f>
                  </m:oMath>
                </a14:m>
                <a:r>
                  <a:rPr lang="en-US" sz="2800" b="0" dirty="0">
                    <a:latin typeface="+mn-lt"/>
                  </a:rPr>
                  <a:t> =&gt; </a:t>
                </a:r>
                <a14:m>
                  <m:oMath xmlns:m="http://schemas.openxmlformats.org/officeDocument/2006/math">
                    <m:r>
                      <a:rPr lang="en-US" sz="2800" b="0" i="1" smtClean="0">
                        <a:latin typeface="Cambria Math" panose="02040503050406030204" pitchFamily="18" charset="0"/>
                      </a:rPr>
                      <m:t>0≤</m:t>
                    </m:r>
                    <m:r>
                      <m:rPr>
                        <m:sty m:val="p"/>
                      </m:rPr>
                      <a:rPr lang="el-GR" sz="2800" i="1">
                        <a:latin typeface="Cambria Math" panose="02040503050406030204" pitchFamily="18" charset="0"/>
                      </a:rPr>
                      <m:t>β</m:t>
                    </m:r>
                    <m:r>
                      <a:rPr lang="en-US" sz="2800" i="1">
                        <a:latin typeface="Cambria Math" panose="02040503050406030204" pitchFamily="18" charset="0"/>
                      </a:rPr>
                      <m:t>𝐼𝑆</m:t>
                    </m:r>
                    <m:r>
                      <a:rPr lang="en-US" sz="2800" i="1">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i="1">
                        <a:latin typeface="Cambria Math" panose="02040503050406030204" pitchFamily="18" charset="0"/>
                      </a:rPr>
                      <m:t>−</m:t>
                    </m:r>
                    <m:r>
                      <m:rPr>
                        <m:sty m:val="p"/>
                      </m:rPr>
                      <a:rPr lang="el-GR" sz="2800" i="1">
                        <a:latin typeface="Cambria Math" panose="02040503050406030204" pitchFamily="18" charset="0"/>
                      </a:rPr>
                      <m:t>μ</m:t>
                    </m:r>
                    <m:r>
                      <a:rPr lang="en-US" sz="2800" i="1">
                        <a:latin typeface="Cambria Math" panose="02040503050406030204" pitchFamily="18" charset="0"/>
                      </a:rPr>
                      <m:t>𝐼</m:t>
                    </m:r>
                  </m:oMath>
                </a14:m>
                <a:endParaRPr lang="en-US" sz="2800" dirty="0">
                  <a:latin typeface="+mn-lt"/>
                </a:endParaRPr>
              </a:p>
              <a:p>
                <a:endParaRPr lang="en-US" sz="2800" dirty="0">
                  <a:latin typeface="+mn-lt"/>
                </a:endParaRPr>
              </a:p>
              <a:p>
                <a:pPr/>
                <a14:m>
                  <m:oMathPara xmlns:m="http://schemas.openxmlformats.org/officeDocument/2006/math">
                    <m:oMathParaPr>
                      <m:jc m:val="centerGroup"/>
                    </m:oMathParaPr>
                    <m:oMath xmlns:m="http://schemas.openxmlformats.org/officeDocument/2006/math">
                      <m:f>
                        <m:fPr>
                          <m:ctrlPr>
                            <a:rPr lang="el-GR" sz="2800" b="1" i="1" smtClean="0">
                              <a:latin typeface="Cambria Math" panose="02040503050406030204" pitchFamily="18" charset="0"/>
                            </a:rPr>
                          </m:ctrlPr>
                        </m:fPr>
                        <m:num>
                          <m:r>
                            <a:rPr lang="el-GR" sz="2800" b="1" i="1">
                              <a:latin typeface="Cambria Math" panose="02040503050406030204" pitchFamily="18" charset="0"/>
                            </a:rPr>
                            <m:t>𝜸</m:t>
                          </m:r>
                          <m:r>
                            <a:rPr lang="en-US" sz="2800" b="1" i="1">
                              <a:latin typeface="Cambria Math" panose="02040503050406030204" pitchFamily="18" charset="0"/>
                            </a:rPr>
                            <m:t>+</m:t>
                          </m:r>
                          <m:r>
                            <a:rPr lang="el-GR" sz="2800" b="1" i="1">
                              <a:latin typeface="Cambria Math" panose="02040503050406030204" pitchFamily="18" charset="0"/>
                            </a:rPr>
                            <m:t>𝝁</m:t>
                          </m:r>
                        </m:num>
                        <m:den>
                          <m:r>
                            <a:rPr lang="el-GR" sz="2800" b="1" i="1">
                              <a:latin typeface="Cambria Math" panose="02040503050406030204" pitchFamily="18" charset="0"/>
                            </a:rPr>
                            <m:t>𝜷</m:t>
                          </m:r>
                        </m:den>
                      </m:f>
                      <m:r>
                        <a:rPr lang="en-US" sz="2800" b="1" i="1">
                          <a:latin typeface="Cambria Math" panose="02040503050406030204" pitchFamily="18" charset="0"/>
                        </a:rPr>
                        <m:t>≤</m:t>
                      </m:r>
                      <m:r>
                        <a:rPr lang="en-US" sz="2800" b="1" i="1">
                          <a:latin typeface="Cambria Math" panose="02040503050406030204" pitchFamily="18" charset="0"/>
                        </a:rPr>
                        <m:t>𝑺</m:t>
                      </m:r>
                    </m:oMath>
                  </m:oMathPara>
                </a14:m>
                <a:endParaRPr lang="en-US" sz="2800" b="1" dirty="0">
                  <a:latin typeface="+mn-lt"/>
                </a:endParaRPr>
              </a:p>
            </p:txBody>
          </p:sp>
        </mc:Choice>
        <mc:Fallback xmlns="">
          <p:sp>
            <p:nvSpPr>
              <p:cNvPr id="3" name="TextBox 2">
                <a:extLst>
                  <a:ext uri="{FF2B5EF4-FFF2-40B4-BE49-F238E27FC236}">
                    <a16:creationId xmlns:a16="http://schemas.microsoft.com/office/drawing/2014/main" id="{25CF77DD-37C7-4452-8427-5DC5C23766EF}"/>
                  </a:ext>
                </a:extLst>
              </p:cNvPr>
              <p:cNvSpPr txBox="1">
                <a:spLocks noRot="1" noChangeAspect="1" noMove="1" noResize="1" noEditPoints="1" noAdjustHandles="1" noChangeArrowheads="1" noChangeShapeType="1" noTextEdit="1"/>
              </p:cNvSpPr>
              <p:nvPr/>
            </p:nvSpPr>
            <p:spPr>
              <a:xfrm>
                <a:off x="3429000" y="3733800"/>
                <a:ext cx="5562601" cy="2861104"/>
              </a:xfrm>
              <a:prstGeom prst="rect">
                <a:avLst/>
              </a:prstGeom>
              <a:blipFill>
                <a:blip r:embed="rId5"/>
                <a:stretch>
                  <a:fillRect l="-2303" t="-2132"/>
                </a:stretch>
              </a:blipFill>
            </p:spPr>
            <p:txBody>
              <a:bodyPr/>
              <a:lstStyle/>
              <a:p>
                <a:r>
                  <a:rPr lang="en-US">
                    <a:noFill/>
                  </a:rPr>
                  <a:t> </a:t>
                </a:r>
              </a:p>
            </p:txBody>
          </p:sp>
        </mc:Fallback>
      </mc:AlternateContent>
    </p:spTree>
    <p:extLst>
      <p:ext uri="{BB962C8B-B14F-4D97-AF65-F5344CB8AC3E}">
        <p14:creationId xmlns:p14="http://schemas.microsoft.com/office/powerpoint/2010/main" val="155964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R0 in an SIR model with demography: Requirements for “take off”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5CF77DD-37C7-4452-8427-5DC5C23766EF}"/>
                  </a:ext>
                </a:extLst>
              </p:cNvPr>
              <p:cNvSpPr txBox="1"/>
              <p:nvPr/>
            </p:nvSpPr>
            <p:spPr>
              <a:xfrm>
                <a:off x="75234" y="2438400"/>
                <a:ext cx="4480369" cy="3291991"/>
              </a:xfrm>
              <a:prstGeom prst="rect">
                <a:avLst/>
              </a:prstGeom>
              <a:noFill/>
            </p:spPr>
            <p:txBody>
              <a:bodyPr wrap="square" rtlCol="0">
                <a:spAutoFit/>
              </a:bodyPr>
              <a:lstStyle/>
              <a:p>
                <a:r>
                  <a:rPr lang="en-US" sz="2800" u="sng" dirty="0">
                    <a:latin typeface="+mn-lt"/>
                  </a:rPr>
                  <a:t>With demography</a:t>
                </a:r>
              </a:p>
              <a:p>
                <a:r>
                  <a:rPr lang="en-US" sz="2800" dirty="0">
                    <a:latin typeface="+mn-lt"/>
                  </a:rPr>
                  <a:t>Infections “taking off” =&gt;</a:t>
                </a:r>
              </a:p>
              <a:p>
                <a:endParaRPr lang="en-US" sz="2800" dirty="0">
                  <a:latin typeface="+mn-lt"/>
                </a:endParaRPr>
              </a:p>
              <a:p>
                <a:pPr algn="ctr"/>
                <a14:m>
                  <m:oMath xmlns:m="http://schemas.openxmlformats.org/officeDocument/2006/math">
                    <m:r>
                      <a:rPr lang="en-US" sz="2800" i="1">
                        <a:latin typeface="Cambria Math" panose="02040503050406030204" pitchFamily="18" charset="0"/>
                      </a:rPr>
                      <m:t>0≤ </m:t>
                    </m:r>
                    <m:f>
                      <m:fPr>
                        <m:ctrlPr>
                          <a:rPr lang="en-US" sz="2800" i="1">
                            <a:latin typeface="Cambria Math" panose="02040503050406030204" pitchFamily="18" charset="0"/>
                          </a:rPr>
                        </m:ctrlPr>
                      </m:fPr>
                      <m:num>
                        <m:r>
                          <a:rPr lang="en-US" sz="2800" i="1">
                            <a:latin typeface="Cambria Math" panose="02040503050406030204" pitchFamily="18" charset="0"/>
                          </a:rPr>
                          <m:t>𝑑𝐼</m:t>
                        </m:r>
                      </m:num>
                      <m:den>
                        <m:r>
                          <a:rPr lang="en-US" sz="2800" i="1">
                            <a:latin typeface="Cambria Math" panose="02040503050406030204" pitchFamily="18" charset="0"/>
                          </a:rPr>
                          <m:t>𝑑𝑡</m:t>
                        </m:r>
                      </m:den>
                    </m:f>
                  </m:oMath>
                </a14:m>
                <a:r>
                  <a:rPr lang="en-US" sz="2800" b="0" dirty="0">
                    <a:latin typeface="+mn-lt"/>
                  </a:rPr>
                  <a:t> =&gt; </a:t>
                </a:r>
                <a14:m>
                  <m:oMath xmlns:m="http://schemas.openxmlformats.org/officeDocument/2006/math">
                    <m:r>
                      <a:rPr lang="en-US" sz="2800" b="0" i="1" smtClean="0">
                        <a:latin typeface="Cambria Math" panose="02040503050406030204" pitchFamily="18" charset="0"/>
                      </a:rPr>
                      <m:t>0≤</m:t>
                    </m:r>
                    <m:r>
                      <m:rPr>
                        <m:sty m:val="p"/>
                      </m:rPr>
                      <a:rPr lang="el-GR" sz="2800" i="1">
                        <a:latin typeface="Cambria Math" panose="02040503050406030204" pitchFamily="18" charset="0"/>
                      </a:rPr>
                      <m:t>β</m:t>
                    </m:r>
                    <m:r>
                      <a:rPr lang="en-US" sz="2800" i="1">
                        <a:latin typeface="Cambria Math" panose="02040503050406030204" pitchFamily="18" charset="0"/>
                      </a:rPr>
                      <m:t>𝐼𝑆</m:t>
                    </m:r>
                    <m:r>
                      <a:rPr lang="en-US" sz="2800" i="1">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i="1">
                        <a:latin typeface="Cambria Math" panose="02040503050406030204" pitchFamily="18" charset="0"/>
                      </a:rPr>
                      <m:t>−</m:t>
                    </m:r>
                    <m:r>
                      <m:rPr>
                        <m:sty m:val="p"/>
                      </m:rPr>
                      <a:rPr lang="el-GR" sz="2800" i="1">
                        <a:latin typeface="Cambria Math" panose="02040503050406030204" pitchFamily="18" charset="0"/>
                      </a:rPr>
                      <m:t>μ</m:t>
                    </m:r>
                    <m:r>
                      <a:rPr lang="en-US" sz="2800" i="1">
                        <a:latin typeface="Cambria Math" panose="02040503050406030204" pitchFamily="18" charset="0"/>
                      </a:rPr>
                      <m:t>𝐼</m:t>
                    </m:r>
                  </m:oMath>
                </a14:m>
                <a:endParaRPr lang="en-US" sz="2800" dirty="0">
                  <a:latin typeface="+mn-lt"/>
                </a:endParaRPr>
              </a:p>
              <a:p>
                <a:endParaRPr lang="en-US" sz="2800" dirty="0">
                  <a:latin typeface="+mn-lt"/>
                </a:endParaRPr>
              </a:p>
              <a:p>
                <a:pPr/>
                <a14:m>
                  <m:oMathPara xmlns:m="http://schemas.openxmlformats.org/officeDocument/2006/math">
                    <m:oMathParaPr>
                      <m:jc m:val="centerGroup"/>
                    </m:oMathParaPr>
                    <m:oMath xmlns:m="http://schemas.openxmlformats.org/officeDocument/2006/math">
                      <m:f>
                        <m:fPr>
                          <m:ctrlPr>
                            <a:rPr lang="el-GR" sz="2800" b="1" i="1" smtClean="0">
                              <a:latin typeface="Cambria Math" panose="02040503050406030204" pitchFamily="18" charset="0"/>
                            </a:rPr>
                          </m:ctrlPr>
                        </m:fPr>
                        <m:num>
                          <m:r>
                            <a:rPr lang="el-GR" sz="2800" b="1" i="1">
                              <a:latin typeface="Cambria Math" panose="02040503050406030204" pitchFamily="18" charset="0"/>
                            </a:rPr>
                            <m:t>𝜸</m:t>
                          </m:r>
                          <m:r>
                            <a:rPr lang="en-US" sz="2800" b="1" i="1">
                              <a:latin typeface="Cambria Math" panose="02040503050406030204" pitchFamily="18" charset="0"/>
                            </a:rPr>
                            <m:t>+</m:t>
                          </m:r>
                          <m:r>
                            <a:rPr lang="el-GR" sz="2800" b="1" i="1">
                              <a:latin typeface="Cambria Math" panose="02040503050406030204" pitchFamily="18" charset="0"/>
                            </a:rPr>
                            <m:t>𝝁</m:t>
                          </m:r>
                        </m:num>
                        <m:den>
                          <m:r>
                            <a:rPr lang="el-GR" sz="2800" b="1" i="1">
                              <a:latin typeface="Cambria Math" panose="02040503050406030204" pitchFamily="18" charset="0"/>
                            </a:rPr>
                            <m:t>𝜷</m:t>
                          </m:r>
                        </m:den>
                      </m:f>
                      <m:r>
                        <a:rPr lang="en-US" sz="2800" b="1" i="1">
                          <a:latin typeface="Cambria Math" panose="02040503050406030204" pitchFamily="18" charset="0"/>
                        </a:rPr>
                        <m:t>≤</m:t>
                      </m:r>
                      <m:r>
                        <a:rPr lang="en-US" sz="2800" b="1" i="1">
                          <a:latin typeface="Cambria Math" panose="02040503050406030204" pitchFamily="18" charset="0"/>
                        </a:rPr>
                        <m:t>𝑺</m:t>
                      </m:r>
                    </m:oMath>
                  </m:oMathPara>
                </a14:m>
                <a:endParaRPr lang="en-US" sz="2800" b="1" dirty="0">
                  <a:latin typeface="+mn-lt"/>
                </a:endParaRPr>
              </a:p>
            </p:txBody>
          </p:sp>
        </mc:Choice>
        <mc:Fallback xmlns="">
          <p:sp>
            <p:nvSpPr>
              <p:cNvPr id="3" name="TextBox 2">
                <a:extLst>
                  <a:ext uri="{FF2B5EF4-FFF2-40B4-BE49-F238E27FC236}">
                    <a16:creationId xmlns:a16="http://schemas.microsoft.com/office/drawing/2014/main" id="{25CF77DD-37C7-4452-8427-5DC5C23766EF}"/>
                  </a:ext>
                </a:extLst>
              </p:cNvPr>
              <p:cNvSpPr txBox="1">
                <a:spLocks noRot="1" noChangeAspect="1" noMove="1" noResize="1" noEditPoints="1" noAdjustHandles="1" noChangeArrowheads="1" noChangeShapeType="1" noTextEdit="1"/>
              </p:cNvSpPr>
              <p:nvPr/>
            </p:nvSpPr>
            <p:spPr>
              <a:xfrm>
                <a:off x="75234" y="2438400"/>
                <a:ext cx="4480369" cy="3291991"/>
              </a:xfrm>
              <a:prstGeom prst="rect">
                <a:avLst/>
              </a:prstGeom>
              <a:blipFill>
                <a:blip r:embed="rId2"/>
                <a:stretch>
                  <a:fillRect l="-2721" t="-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4DEE20-D7EA-47BE-9892-182CCFF7F1DD}"/>
                  </a:ext>
                </a:extLst>
              </p:cNvPr>
              <p:cNvSpPr txBox="1"/>
              <p:nvPr/>
            </p:nvSpPr>
            <p:spPr>
              <a:xfrm>
                <a:off x="4588397" y="2423932"/>
                <a:ext cx="4267200" cy="3291991"/>
              </a:xfrm>
              <a:prstGeom prst="rect">
                <a:avLst/>
              </a:prstGeom>
              <a:noFill/>
            </p:spPr>
            <p:txBody>
              <a:bodyPr wrap="square" rtlCol="0">
                <a:spAutoFit/>
              </a:bodyPr>
              <a:lstStyle/>
              <a:p>
                <a:r>
                  <a:rPr lang="en-US" sz="2800" u="sng" dirty="0">
                    <a:latin typeface="+mn-lt"/>
                  </a:rPr>
                  <a:t>Without demography</a:t>
                </a:r>
              </a:p>
              <a:p>
                <a:r>
                  <a:rPr lang="en-US" sz="2800" dirty="0">
                    <a:latin typeface="+mn-lt"/>
                  </a:rPr>
                  <a:t>Infections “taking off” =&gt;</a:t>
                </a:r>
              </a:p>
              <a:p>
                <a:endParaRPr lang="en-US" sz="2800" dirty="0">
                  <a:latin typeface="+mn-lt"/>
                </a:endParaRPr>
              </a:p>
              <a:p>
                <a:pPr algn="ctr"/>
                <a14:m>
                  <m:oMath xmlns:m="http://schemas.openxmlformats.org/officeDocument/2006/math">
                    <m:r>
                      <a:rPr lang="en-US" sz="2800" i="1">
                        <a:latin typeface="Cambria Math" panose="02040503050406030204" pitchFamily="18" charset="0"/>
                      </a:rPr>
                      <m:t>0≤ </m:t>
                    </m:r>
                    <m:f>
                      <m:fPr>
                        <m:ctrlPr>
                          <a:rPr lang="en-US" sz="2800" i="1">
                            <a:latin typeface="Cambria Math" panose="02040503050406030204" pitchFamily="18" charset="0"/>
                          </a:rPr>
                        </m:ctrlPr>
                      </m:fPr>
                      <m:num>
                        <m:r>
                          <a:rPr lang="en-US" sz="2800" i="1">
                            <a:latin typeface="Cambria Math" panose="02040503050406030204" pitchFamily="18" charset="0"/>
                          </a:rPr>
                          <m:t>𝑑𝐼</m:t>
                        </m:r>
                      </m:num>
                      <m:den>
                        <m:r>
                          <a:rPr lang="en-US" sz="2800" i="1">
                            <a:latin typeface="Cambria Math" panose="02040503050406030204" pitchFamily="18" charset="0"/>
                          </a:rPr>
                          <m:t>𝑑𝑡</m:t>
                        </m:r>
                      </m:den>
                    </m:f>
                  </m:oMath>
                </a14:m>
                <a:r>
                  <a:rPr lang="en-US" sz="2800" b="0" dirty="0">
                    <a:latin typeface="+mn-lt"/>
                  </a:rPr>
                  <a:t> =&gt; </a:t>
                </a:r>
                <a14:m>
                  <m:oMath xmlns:m="http://schemas.openxmlformats.org/officeDocument/2006/math">
                    <m:r>
                      <a:rPr lang="en-US" sz="2800" b="0" i="1" smtClean="0">
                        <a:latin typeface="Cambria Math" panose="02040503050406030204" pitchFamily="18" charset="0"/>
                      </a:rPr>
                      <m:t>0≤</m:t>
                    </m:r>
                    <m:r>
                      <m:rPr>
                        <m:sty m:val="p"/>
                      </m:rPr>
                      <a:rPr lang="el-GR" sz="2800" i="1">
                        <a:latin typeface="Cambria Math" panose="02040503050406030204" pitchFamily="18" charset="0"/>
                      </a:rPr>
                      <m:t>β</m:t>
                    </m:r>
                    <m:r>
                      <a:rPr lang="en-US" sz="2800" i="1">
                        <a:latin typeface="Cambria Math" panose="02040503050406030204" pitchFamily="18" charset="0"/>
                      </a:rPr>
                      <m:t>𝐼𝑆</m:t>
                    </m:r>
                    <m:r>
                      <a:rPr lang="en-US" sz="2800" i="1">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oMath>
                </a14:m>
                <a:endParaRPr lang="en-US" sz="2800" dirty="0">
                  <a:latin typeface="+mn-lt"/>
                </a:endParaRPr>
              </a:p>
              <a:p>
                <a:endParaRPr lang="en-US" sz="2800" dirty="0">
                  <a:latin typeface="+mn-lt"/>
                </a:endParaRPr>
              </a:p>
              <a:p>
                <a:pPr/>
                <a14:m>
                  <m:oMathPara xmlns:m="http://schemas.openxmlformats.org/officeDocument/2006/math">
                    <m:oMathParaPr>
                      <m:jc m:val="centerGroup"/>
                    </m:oMathParaPr>
                    <m:oMath xmlns:m="http://schemas.openxmlformats.org/officeDocument/2006/math">
                      <m:f>
                        <m:fPr>
                          <m:ctrlPr>
                            <a:rPr lang="el-GR" sz="2800" b="1" i="1" smtClean="0">
                              <a:latin typeface="Cambria Math" panose="02040503050406030204" pitchFamily="18" charset="0"/>
                            </a:rPr>
                          </m:ctrlPr>
                        </m:fPr>
                        <m:num>
                          <m:r>
                            <a:rPr lang="el-GR" sz="2800" b="1" i="1">
                              <a:latin typeface="Cambria Math" panose="02040503050406030204" pitchFamily="18" charset="0"/>
                            </a:rPr>
                            <m:t>𝜸</m:t>
                          </m:r>
                        </m:num>
                        <m:den>
                          <m:r>
                            <a:rPr lang="el-GR" sz="2800" b="1" i="1">
                              <a:latin typeface="Cambria Math" panose="02040503050406030204" pitchFamily="18" charset="0"/>
                            </a:rPr>
                            <m:t>𝜷</m:t>
                          </m:r>
                        </m:den>
                      </m:f>
                      <m:r>
                        <a:rPr lang="en-US" sz="2800" b="1" i="1">
                          <a:latin typeface="Cambria Math" panose="02040503050406030204" pitchFamily="18" charset="0"/>
                        </a:rPr>
                        <m:t>≤</m:t>
                      </m:r>
                      <m:r>
                        <a:rPr lang="en-US" sz="2800" b="1" i="1">
                          <a:latin typeface="Cambria Math" panose="02040503050406030204" pitchFamily="18" charset="0"/>
                        </a:rPr>
                        <m:t>𝑺</m:t>
                      </m:r>
                    </m:oMath>
                  </m:oMathPara>
                </a14:m>
                <a:endParaRPr lang="en-US" sz="2800" b="1" dirty="0">
                  <a:latin typeface="+mn-lt"/>
                </a:endParaRPr>
              </a:p>
            </p:txBody>
          </p:sp>
        </mc:Choice>
        <mc:Fallback xmlns="">
          <p:sp>
            <p:nvSpPr>
              <p:cNvPr id="22" name="TextBox 21">
                <a:extLst>
                  <a:ext uri="{FF2B5EF4-FFF2-40B4-BE49-F238E27FC236}">
                    <a16:creationId xmlns:a16="http://schemas.microsoft.com/office/drawing/2014/main" id="{984DEE20-D7EA-47BE-9892-182CCFF7F1DD}"/>
                  </a:ext>
                </a:extLst>
              </p:cNvPr>
              <p:cNvSpPr txBox="1">
                <a:spLocks noRot="1" noChangeAspect="1" noMove="1" noResize="1" noEditPoints="1" noAdjustHandles="1" noChangeArrowheads="1" noChangeShapeType="1" noTextEdit="1"/>
              </p:cNvSpPr>
              <p:nvPr/>
            </p:nvSpPr>
            <p:spPr>
              <a:xfrm>
                <a:off x="4588397" y="2423932"/>
                <a:ext cx="4267200" cy="3291991"/>
              </a:xfrm>
              <a:prstGeom prst="rect">
                <a:avLst/>
              </a:prstGeom>
              <a:blipFill>
                <a:blip r:embed="rId3"/>
                <a:stretch>
                  <a:fillRect l="-3000" t="-185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1218D7-FB0E-4B6C-B48C-9BB1101F3DDC}"/>
              </a:ext>
            </a:extLst>
          </p:cNvPr>
          <p:cNvSpPr txBox="1"/>
          <p:nvPr/>
        </p:nvSpPr>
        <p:spPr>
          <a:xfrm>
            <a:off x="152399" y="5751493"/>
            <a:ext cx="8915401" cy="954107"/>
          </a:xfrm>
          <a:prstGeom prst="rect">
            <a:avLst/>
          </a:prstGeom>
          <a:noFill/>
        </p:spPr>
        <p:txBody>
          <a:bodyPr wrap="square" rtlCol="0">
            <a:spAutoFit/>
          </a:bodyPr>
          <a:lstStyle/>
          <a:p>
            <a:r>
              <a:rPr lang="en-US" sz="2800" b="1" dirty="0">
                <a:latin typeface="+mn-lt"/>
              </a:rPr>
              <a:t>The number of </a:t>
            </a:r>
            <a:r>
              <a:rPr lang="en-US" sz="2800" b="1" dirty="0" err="1">
                <a:latin typeface="+mn-lt"/>
              </a:rPr>
              <a:t>Susceptibles</a:t>
            </a:r>
            <a:r>
              <a:rPr lang="en-US" sz="2800" b="1" dirty="0">
                <a:latin typeface="+mn-lt"/>
              </a:rPr>
              <a:t> required is larger for infections to take off w/ demography than w/o demography. Why? </a:t>
            </a:r>
          </a:p>
        </p:txBody>
      </p:sp>
    </p:spTree>
    <p:extLst>
      <p:ext uri="{BB962C8B-B14F-4D97-AF65-F5344CB8AC3E}">
        <p14:creationId xmlns:p14="http://schemas.microsoft.com/office/powerpoint/2010/main" val="195910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R0 in an SIR model with demography: Requirements for “take off”</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5CF77DD-37C7-4452-8427-5DC5C23766EF}"/>
                  </a:ext>
                </a:extLst>
              </p:cNvPr>
              <p:cNvSpPr txBox="1"/>
              <p:nvPr/>
            </p:nvSpPr>
            <p:spPr>
              <a:xfrm>
                <a:off x="75234" y="2438400"/>
                <a:ext cx="4480369" cy="2692853"/>
              </a:xfrm>
              <a:prstGeom prst="rect">
                <a:avLst/>
              </a:prstGeom>
              <a:noFill/>
            </p:spPr>
            <p:txBody>
              <a:bodyPr wrap="square" rtlCol="0">
                <a:spAutoFit/>
              </a:bodyPr>
              <a:lstStyle/>
              <a:p>
                <a:r>
                  <a:rPr lang="en-US" sz="2800" u="sng" dirty="0">
                    <a:latin typeface="+mn-lt"/>
                  </a:rPr>
                  <a:t>With demography</a:t>
                </a:r>
              </a:p>
              <a:p>
                <a:r>
                  <a:rPr lang="en-US" sz="2800" dirty="0">
                    <a:latin typeface="+mn-lt"/>
                  </a:rPr>
                  <a:t>Typical period of infectiousness</a:t>
                </a:r>
              </a:p>
              <a:p>
                <a:endParaRPr lang="en-US" sz="2800" dirty="0">
                  <a:latin typeface="+mn-lt"/>
                </a:endParaRPr>
              </a:p>
              <a:p>
                <a:pPr/>
                <a14:m>
                  <m:oMathPara xmlns:m="http://schemas.openxmlformats.org/officeDocument/2006/math">
                    <m:oMathParaPr>
                      <m:jc m:val="centerGroup"/>
                    </m:oMathParaPr>
                    <m:oMath xmlns:m="http://schemas.openxmlformats.org/officeDocument/2006/math">
                      <m:f>
                        <m:fPr>
                          <m:ctrlPr>
                            <a:rPr lang="el-GR" sz="2800" b="1" i="1" smtClean="0">
                              <a:latin typeface="Cambria Math" panose="02040503050406030204" pitchFamily="18" charset="0"/>
                            </a:rPr>
                          </m:ctrlPr>
                        </m:fPr>
                        <m:num>
                          <m:r>
                            <a:rPr lang="en-US" sz="2800" b="1" i="1" smtClean="0">
                              <a:latin typeface="Cambria Math" panose="02040503050406030204" pitchFamily="18" charset="0"/>
                            </a:rPr>
                            <m:t>𝟏</m:t>
                          </m:r>
                        </m:num>
                        <m:den>
                          <m:r>
                            <a:rPr lang="el-GR" sz="2800" b="1" i="1">
                              <a:latin typeface="Cambria Math" panose="02040503050406030204" pitchFamily="18" charset="0"/>
                            </a:rPr>
                            <m:t>𝜸</m:t>
                          </m:r>
                          <m:r>
                            <a:rPr lang="en-US" sz="2800" b="1" i="1">
                              <a:latin typeface="Cambria Math" panose="02040503050406030204" pitchFamily="18" charset="0"/>
                            </a:rPr>
                            <m:t>+</m:t>
                          </m:r>
                          <m:r>
                            <a:rPr lang="el-GR" sz="2800" b="1" i="1">
                              <a:latin typeface="Cambria Math" panose="02040503050406030204" pitchFamily="18" charset="0"/>
                            </a:rPr>
                            <m:t>𝝁</m:t>
                          </m:r>
                        </m:den>
                      </m:f>
                    </m:oMath>
                  </m:oMathPara>
                </a14:m>
                <a:endParaRPr lang="en-US" sz="2800" b="1" dirty="0">
                  <a:latin typeface="+mn-lt"/>
                </a:endParaRPr>
              </a:p>
            </p:txBody>
          </p:sp>
        </mc:Choice>
        <mc:Fallback xmlns="">
          <p:sp>
            <p:nvSpPr>
              <p:cNvPr id="3" name="TextBox 2">
                <a:extLst>
                  <a:ext uri="{FF2B5EF4-FFF2-40B4-BE49-F238E27FC236}">
                    <a16:creationId xmlns:a16="http://schemas.microsoft.com/office/drawing/2014/main" id="{25CF77DD-37C7-4452-8427-5DC5C23766EF}"/>
                  </a:ext>
                </a:extLst>
              </p:cNvPr>
              <p:cNvSpPr txBox="1">
                <a:spLocks noRot="1" noChangeAspect="1" noMove="1" noResize="1" noEditPoints="1" noAdjustHandles="1" noChangeArrowheads="1" noChangeShapeType="1" noTextEdit="1"/>
              </p:cNvSpPr>
              <p:nvPr/>
            </p:nvSpPr>
            <p:spPr>
              <a:xfrm>
                <a:off x="75234" y="2438400"/>
                <a:ext cx="4480369" cy="2692853"/>
              </a:xfrm>
              <a:prstGeom prst="rect">
                <a:avLst/>
              </a:prstGeom>
              <a:blipFill>
                <a:blip r:embed="rId2"/>
                <a:stretch>
                  <a:fillRect l="-2721" t="-2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4DEE20-D7EA-47BE-9892-182CCFF7F1DD}"/>
                  </a:ext>
                </a:extLst>
              </p:cNvPr>
              <p:cNvSpPr txBox="1"/>
              <p:nvPr/>
            </p:nvSpPr>
            <p:spPr>
              <a:xfrm>
                <a:off x="4588397" y="2423932"/>
                <a:ext cx="4267200" cy="2692853"/>
              </a:xfrm>
              <a:prstGeom prst="rect">
                <a:avLst/>
              </a:prstGeom>
              <a:noFill/>
            </p:spPr>
            <p:txBody>
              <a:bodyPr wrap="square" rtlCol="0">
                <a:spAutoFit/>
              </a:bodyPr>
              <a:lstStyle/>
              <a:p>
                <a:r>
                  <a:rPr lang="en-US" sz="2800" u="sng" dirty="0">
                    <a:latin typeface="+mn-lt"/>
                  </a:rPr>
                  <a:t>Without demography</a:t>
                </a:r>
              </a:p>
              <a:p>
                <a:r>
                  <a:rPr lang="en-US" sz="2800" dirty="0">
                    <a:latin typeface="+mn-lt"/>
                  </a:rPr>
                  <a:t>Typical period of infectiousness</a:t>
                </a:r>
              </a:p>
              <a:p>
                <a:endParaRPr lang="en-US" sz="2800" dirty="0">
                  <a:latin typeface="+mn-lt"/>
                </a:endParaRPr>
              </a:p>
              <a:p>
                <a:pPr/>
                <a14:m>
                  <m:oMathPara xmlns:m="http://schemas.openxmlformats.org/officeDocument/2006/math">
                    <m:oMathParaPr>
                      <m:jc m:val="centerGroup"/>
                    </m:oMathParaPr>
                    <m:oMath xmlns:m="http://schemas.openxmlformats.org/officeDocument/2006/math">
                      <m:f>
                        <m:fPr>
                          <m:ctrlPr>
                            <a:rPr lang="el-GR" sz="2800" b="1" i="1" smtClean="0">
                              <a:latin typeface="Cambria Math" panose="02040503050406030204" pitchFamily="18" charset="0"/>
                            </a:rPr>
                          </m:ctrlPr>
                        </m:fPr>
                        <m:num>
                          <m:r>
                            <a:rPr lang="en-US" sz="2800" b="1" i="1" smtClean="0">
                              <a:latin typeface="Cambria Math" panose="02040503050406030204" pitchFamily="18" charset="0"/>
                            </a:rPr>
                            <m:t>𝟏</m:t>
                          </m:r>
                        </m:num>
                        <m:den>
                          <m:r>
                            <a:rPr lang="el-GR" sz="2800" b="1" i="1">
                              <a:latin typeface="Cambria Math" panose="02040503050406030204" pitchFamily="18" charset="0"/>
                            </a:rPr>
                            <m:t>𝜸</m:t>
                          </m:r>
                        </m:den>
                      </m:f>
                    </m:oMath>
                  </m:oMathPara>
                </a14:m>
                <a:endParaRPr lang="en-US" sz="2800" b="1" dirty="0">
                  <a:latin typeface="+mn-lt"/>
                </a:endParaRPr>
              </a:p>
            </p:txBody>
          </p:sp>
        </mc:Choice>
        <mc:Fallback xmlns="">
          <p:sp>
            <p:nvSpPr>
              <p:cNvPr id="22" name="TextBox 21">
                <a:extLst>
                  <a:ext uri="{FF2B5EF4-FFF2-40B4-BE49-F238E27FC236}">
                    <a16:creationId xmlns:a16="http://schemas.microsoft.com/office/drawing/2014/main" id="{984DEE20-D7EA-47BE-9892-182CCFF7F1DD}"/>
                  </a:ext>
                </a:extLst>
              </p:cNvPr>
              <p:cNvSpPr txBox="1">
                <a:spLocks noRot="1" noChangeAspect="1" noMove="1" noResize="1" noEditPoints="1" noAdjustHandles="1" noChangeArrowheads="1" noChangeShapeType="1" noTextEdit="1"/>
              </p:cNvSpPr>
              <p:nvPr/>
            </p:nvSpPr>
            <p:spPr>
              <a:xfrm>
                <a:off x="4588397" y="2423932"/>
                <a:ext cx="4267200" cy="2692853"/>
              </a:xfrm>
              <a:prstGeom prst="rect">
                <a:avLst/>
              </a:prstGeom>
              <a:blipFill>
                <a:blip r:embed="rId3"/>
                <a:stretch>
                  <a:fillRect l="-3000" t="-226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01218D7-FB0E-4B6C-B48C-9BB1101F3DDC}"/>
              </a:ext>
            </a:extLst>
          </p:cNvPr>
          <p:cNvSpPr txBox="1"/>
          <p:nvPr/>
        </p:nvSpPr>
        <p:spPr>
          <a:xfrm>
            <a:off x="152399" y="5410200"/>
            <a:ext cx="8915401" cy="1384995"/>
          </a:xfrm>
          <a:prstGeom prst="rect">
            <a:avLst/>
          </a:prstGeom>
          <a:noFill/>
        </p:spPr>
        <p:txBody>
          <a:bodyPr wrap="square" rtlCol="0">
            <a:spAutoFit/>
          </a:bodyPr>
          <a:lstStyle/>
          <a:p>
            <a:r>
              <a:rPr lang="en-US" sz="2800" b="1" dirty="0">
                <a:latin typeface="+mn-lt"/>
              </a:rPr>
              <a:t>Infectious individual are infectious for shorter periods of time (like Life Expectancy but with competing risks). People stop being infectious when they recover OR die</a:t>
            </a:r>
          </a:p>
        </p:txBody>
      </p:sp>
    </p:spTree>
    <p:extLst>
      <p:ext uri="{BB962C8B-B14F-4D97-AF65-F5344CB8AC3E}">
        <p14:creationId xmlns:p14="http://schemas.microsoft.com/office/powerpoint/2010/main" val="294712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1EEBCB-C24A-4C28-907B-1FC6D08E6240}"/>
              </a:ext>
            </a:extLst>
          </p:cNvPr>
          <p:cNvSpPr>
            <a:spLocks noGrp="1"/>
          </p:cNvSpPr>
          <p:nvPr>
            <p:ph type="title"/>
          </p:nvPr>
        </p:nvSpPr>
        <p:spPr/>
        <p:txBody>
          <a:bodyPr/>
          <a:lstStyle/>
          <a:p>
            <a:r>
              <a:rPr lang="en-US" dirty="0"/>
              <a:t>5-10 </a:t>
            </a:r>
            <a:r>
              <a:rPr lang="en-US" dirty="0" err="1"/>
              <a:t>minuteS</a:t>
            </a:r>
            <a:r>
              <a:rPr lang="en-US" dirty="0"/>
              <a:t> OF lecture 2 Recap: JASON ANDREWS</a:t>
            </a:r>
          </a:p>
        </p:txBody>
      </p:sp>
      <p:sp>
        <p:nvSpPr>
          <p:cNvPr id="6" name="Text Placeholder 5">
            <a:extLst>
              <a:ext uri="{FF2B5EF4-FFF2-40B4-BE49-F238E27FC236}">
                <a16:creationId xmlns:a16="http://schemas.microsoft.com/office/drawing/2014/main" id="{310FE186-EFBA-4696-86F1-76FFD3BB297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81785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R0 in an SIR model with demography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5CF77DD-37C7-4452-8427-5DC5C23766EF}"/>
                  </a:ext>
                </a:extLst>
              </p:cNvPr>
              <p:cNvSpPr txBox="1"/>
              <p:nvPr/>
            </p:nvSpPr>
            <p:spPr>
              <a:xfrm>
                <a:off x="75234" y="2438400"/>
                <a:ext cx="4480369" cy="2701637"/>
              </a:xfrm>
              <a:prstGeom prst="rect">
                <a:avLst/>
              </a:prstGeom>
              <a:noFill/>
            </p:spPr>
            <p:txBody>
              <a:bodyPr wrap="square" rtlCol="0">
                <a:spAutoFit/>
              </a:bodyPr>
              <a:lstStyle/>
              <a:p>
                <a:r>
                  <a:rPr lang="en-US" sz="2800" u="sng" dirty="0">
                    <a:latin typeface="+mn-lt"/>
                  </a:rPr>
                  <a:t>With demography</a:t>
                </a:r>
              </a:p>
              <a:p>
                <a:r>
                  <a:rPr lang="en-US" sz="2800" dirty="0">
                    <a:latin typeface="+mn-lt"/>
                  </a:rPr>
                  <a:t>R0 is the inverse of the susceptible fraction =&gt;</a:t>
                </a:r>
              </a:p>
              <a:p>
                <a:endParaRPr lang="en-US" sz="2800" dirty="0">
                  <a:latin typeface="+mn-lt"/>
                </a:endParaRPr>
              </a:p>
              <a:p>
                <a:pPr/>
                <a14:m>
                  <m:oMathPara xmlns:m="http://schemas.openxmlformats.org/officeDocument/2006/math">
                    <m:oMathParaPr>
                      <m:jc m:val="centerGroup"/>
                    </m:oMathParaPr>
                    <m:oMath xmlns:m="http://schemas.openxmlformats.org/officeDocument/2006/math">
                      <m:sSub>
                        <m:sSubPr>
                          <m:ctrlPr>
                            <a:rPr lang="el-GR"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𝟎</m:t>
                          </m:r>
                        </m:sub>
                      </m:sSub>
                      <m:r>
                        <a:rPr lang="en-US" sz="2800" b="1" i="1">
                          <a:latin typeface="Cambria Math" panose="02040503050406030204" pitchFamily="18" charset="0"/>
                        </a:rPr>
                        <m:t>=</m:t>
                      </m:r>
                      <m:f>
                        <m:fPr>
                          <m:ctrlPr>
                            <a:rPr lang="el-GR" sz="2800" b="1" i="1">
                              <a:latin typeface="Cambria Math" panose="02040503050406030204" pitchFamily="18" charset="0"/>
                            </a:rPr>
                          </m:ctrlPr>
                        </m:fPr>
                        <m:num>
                          <m:r>
                            <a:rPr lang="el-GR" sz="2800" b="1" i="1">
                              <a:latin typeface="Cambria Math" panose="02040503050406030204" pitchFamily="18" charset="0"/>
                            </a:rPr>
                            <m:t>𝜷</m:t>
                          </m:r>
                        </m:num>
                        <m:den>
                          <m:r>
                            <a:rPr lang="el-GR" sz="2800" b="1" i="1">
                              <a:latin typeface="Cambria Math" panose="02040503050406030204" pitchFamily="18" charset="0"/>
                            </a:rPr>
                            <m:t>𝜸</m:t>
                          </m:r>
                          <m:r>
                            <a:rPr lang="en-US" sz="2800" b="1" i="1">
                              <a:latin typeface="Cambria Math" panose="02040503050406030204" pitchFamily="18" charset="0"/>
                            </a:rPr>
                            <m:t>+</m:t>
                          </m:r>
                          <m:r>
                            <a:rPr lang="el-GR" sz="2800" b="1" i="1">
                              <a:latin typeface="Cambria Math" panose="02040503050406030204" pitchFamily="18" charset="0"/>
                            </a:rPr>
                            <m:t>𝝁</m:t>
                          </m:r>
                        </m:den>
                      </m:f>
                    </m:oMath>
                  </m:oMathPara>
                </a14:m>
                <a:endParaRPr lang="en-US" sz="2800" b="1" dirty="0">
                  <a:latin typeface="+mn-lt"/>
                </a:endParaRPr>
              </a:p>
            </p:txBody>
          </p:sp>
        </mc:Choice>
        <mc:Fallback xmlns="">
          <p:sp>
            <p:nvSpPr>
              <p:cNvPr id="3" name="TextBox 2">
                <a:extLst>
                  <a:ext uri="{FF2B5EF4-FFF2-40B4-BE49-F238E27FC236}">
                    <a16:creationId xmlns:a16="http://schemas.microsoft.com/office/drawing/2014/main" id="{25CF77DD-37C7-4452-8427-5DC5C23766EF}"/>
                  </a:ext>
                </a:extLst>
              </p:cNvPr>
              <p:cNvSpPr txBox="1">
                <a:spLocks noRot="1" noChangeAspect="1" noMove="1" noResize="1" noEditPoints="1" noAdjustHandles="1" noChangeArrowheads="1" noChangeShapeType="1" noTextEdit="1"/>
              </p:cNvSpPr>
              <p:nvPr/>
            </p:nvSpPr>
            <p:spPr>
              <a:xfrm>
                <a:off x="75234" y="2438400"/>
                <a:ext cx="4480369" cy="2701637"/>
              </a:xfrm>
              <a:prstGeom prst="rect">
                <a:avLst/>
              </a:prstGeom>
              <a:blipFill>
                <a:blip r:embed="rId2"/>
                <a:stretch>
                  <a:fillRect l="-2721" t="-2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4DEE20-D7EA-47BE-9892-182CCFF7F1DD}"/>
                  </a:ext>
                </a:extLst>
              </p:cNvPr>
              <p:cNvSpPr txBox="1"/>
              <p:nvPr/>
            </p:nvSpPr>
            <p:spPr>
              <a:xfrm>
                <a:off x="4588397" y="2423932"/>
                <a:ext cx="4267200" cy="2701637"/>
              </a:xfrm>
              <a:prstGeom prst="rect">
                <a:avLst/>
              </a:prstGeom>
              <a:noFill/>
            </p:spPr>
            <p:txBody>
              <a:bodyPr wrap="square" rtlCol="0">
                <a:spAutoFit/>
              </a:bodyPr>
              <a:lstStyle/>
              <a:p>
                <a:r>
                  <a:rPr lang="en-US" sz="2800" u="sng" dirty="0">
                    <a:latin typeface="+mn-lt"/>
                  </a:rPr>
                  <a:t>Without demography</a:t>
                </a:r>
              </a:p>
              <a:p>
                <a:r>
                  <a:rPr lang="en-US" sz="2800" dirty="0">
                    <a:latin typeface="+mn-lt"/>
                  </a:rPr>
                  <a:t>R0 is the inverse of the susceptible fraction =&gt;</a:t>
                </a:r>
              </a:p>
              <a:p>
                <a:endParaRPr lang="en-US" sz="2800" dirty="0">
                  <a:latin typeface="+mn-lt"/>
                </a:endParaRPr>
              </a:p>
              <a:p>
                <a:pPr/>
                <a14:m>
                  <m:oMathPara xmlns:m="http://schemas.openxmlformats.org/officeDocument/2006/math">
                    <m:oMathParaPr>
                      <m:jc m:val="centerGroup"/>
                    </m:oMathParaPr>
                    <m:oMath xmlns:m="http://schemas.openxmlformats.org/officeDocument/2006/math">
                      <m:sSub>
                        <m:sSubPr>
                          <m:ctrlPr>
                            <a:rPr lang="el-GR" sz="2800" b="1" i="1">
                              <a:latin typeface="Cambria Math" panose="02040503050406030204" pitchFamily="18" charset="0"/>
                            </a:rPr>
                          </m:ctrlPr>
                        </m:sSubPr>
                        <m:e>
                          <m:r>
                            <a:rPr lang="en-US" sz="2800" b="1" i="1">
                              <a:latin typeface="Cambria Math" panose="02040503050406030204" pitchFamily="18" charset="0"/>
                            </a:rPr>
                            <m:t>𝑹</m:t>
                          </m:r>
                        </m:e>
                        <m:sub>
                          <m:r>
                            <a:rPr lang="en-US" sz="2800" b="1" i="1">
                              <a:latin typeface="Cambria Math" panose="02040503050406030204" pitchFamily="18" charset="0"/>
                            </a:rPr>
                            <m:t>𝟎</m:t>
                          </m:r>
                        </m:sub>
                      </m:sSub>
                      <m:r>
                        <a:rPr lang="en-US" sz="2800" b="1" i="1">
                          <a:latin typeface="Cambria Math" panose="02040503050406030204" pitchFamily="18" charset="0"/>
                        </a:rPr>
                        <m:t>=</m:t>
                      </m:r>
                      <m:f>
                        <m:fPr>
                          <m:ctrlPr>
                            <a:rPr lang="el-GR" sz="2800" b="1" i="1">
                              <a:latin typeface="Cambria Math" panose="02040503050406030204" pitchFamily="18" charset="0"/>
                            </a:rPr>
                          </m:ctrlPr>
                        </m:fPr>
                        <m:num>
                          <m:r>
                            <a:rPr lang="el-GR" sz="2800" b="1" i="1">
                              <a:latin typeface="Cambria Math" panose="02040503050406030204" pitchFamily="18" charset="0"/>
                            </a:rPr>
                            <m:t>𝜷</m:t>
                          </m:r>
                        </m:num>
                        <m:den>
                          <m:r>
                            <a:rPr lang="el-GR" sz="2800" b="1" i="1">
                              <a:latin typeface="Cambria Math" panose="02040503050406030204" pitchFamily="18" charset="0"/>
                            </a:rPr>
                            <m:t>𝜸</m:t>
                          </m:r>
                        </m:den>
                      </m:f>
                    </m:oMath>
                  </m:oMathPara>
                </a14:m>
                <a:endParaRPr lang="en-US" sz="2800" b="1" dirty="0">
                  <a:latin typeface="+mn-lt"/>
                </a:endParaRPr>
              </a:p>
            </p:txBody>
          </p:sp>
        </mc:Choice>
        <mc:Fallback xmlns="">
          <p:sp>
            <p:nvSpPr>
              <p:cNvPr id="22" name="TextBox 21">
                <a:extLst>
                  <a:ext uri="{FF2B5EF4-FFF2-40B4-BE49-F238E27FC236}">
                    <a16:creationId xmlns:a16="http://schemas.microsoft.com/office/drawing/2014/main" id="{984DEE20-D7EA-47BE-9892-182CCFF7F1DD}"/>
                  </a:ext>
                </a:extLst>
              </p:cNvPr>
              <p:cNvSpPr txBox="1">
                <a:spLocks noRot="1" noChangeAspect="1" noMove="1" noResize="1" noEditPoints="1" noAdjustHandles="1" noChangeArrowheads="1" noChangeShapeType="1" noTextEdit="1"/>
              </p:cNvSpPr>
              <p:nvPr/>
            </p:nvSpPr>
            <p:spPr>
              <a:xfrm>
                <a:off x="4588397" y="2423932"/>
                <a:ext cx="4267200" cy="2701637"/>
              </a:xfrm>
              <a:prstGeom prst="rect">
                <a:avLst/>
              </a:prstGeom>
              <a:blipFill>
                <a:blip r:embed="rId3"/>
                <a:stretch>
                  <a:fillRect l="-3000" t="-22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7B1D68A-2A7F-4979-A934-D7A9C712387A}"/>
                  </a:ext>
                </a:extLst>
              </p:cNvPr>
              <p:cNvSpPr/>
              <p:nvPr/>
            </p:nvSpPr>
            <p:spPr>
              <a:xfrm>
                <a:off x="1447800" y="5845135"/>
                <a:ext cx="6350649" cy="6313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3200" b="1" i="1" smtClean="0">
                              <a:latin typeface="Cambria Math" panose="02040503050406030204" pitchFamily="18" charset="0"/>
                            </a:rPr>
                          </m:ctrlPr>
                        </m:sSubPr>
                        <m:e>
                          <m:r>
                            <a:rPr lang="en-US" sz="3200" b="1" i="1">
                              <a:latin typeface="Cambria Math" panose="02040503050406030204" pitchFamily="18" charset="0"/>
                            </a:rPr>
                            <m:t>𝑹</m:t>
                          </m:r>
                        </m:e>
                        <m:sub>
                          <m:r>
                            <a:rPr lang="en-US" sz="3200" b="1" i="1">
                              <a:latin typeface="Cambria Math" panose="02040503050406030204" pitchFamily="18" charset="0"/>
                            </a:rPr>
                            <m:t>𝟎</m:t>
                          </m:r>
                          <m:r>
                            <a:rPr lang="en-US" sz="3200" b="1" i="1" smtClean="0">
                              <a:latin typeface="Cambria Math" panose="02040503050406030204" pitchFamily="18" charset="0"/>
                            </a:rPr>
                            <m:t>,</m:t>
                          </m:r>
                          <m:r>
                            <a:rPr lang="en-US" sz="3200" b="1" i="1" smtClean="0">
                              <a:latin typeface="Cambria Math" panose="02040503050406030204" pitchFamily="18" charset="0"/>
                            </a:rPr>
                            <m:t>𝒅𝒆𝒎𝒐𝒈𝒓𝒂𝒑𝒉𝒚</m:t>
                          </m:r>
                          <m:r>
                            <a:rPr lang="en-US" sz="3200" b="1" i="1" smtClean="0">
                              <a:latin typeface="Cambria Math" panose="02040503050406030204" pitchFamily="18" charset="0"/>
                            </a:rPr>
                            <m:t> </m:t>
                          </m:r>
                        </m:sub>
                      </m:sSub>
                      <m:r>
                        <a:rPr lang="en-US" sz="3200" b="1" i="1" smtClean="0">
                          <a:latin typeface="Cambria Math" panose="02040503050406030204" pitchFamily="18" charset="0"/>
                        </a:rPr>
                        <m:t>≤</m:t>
                      </m:r>
                      <m:sSub>
                        <m:sSubPr>
                          <m:ctrlPr>
                            <a:rPr lang="el-GR" sz="3200" b="1" i="1">
                              <a:latin typeface="Cambria Math" panose="02040503050406030204" pitchFamily="18" charset="0"/>
                            </a:rPr>
                          </m:ctrlPr>
                        </m:sSubPr>
                        <m:e>
                          <m:r>
                            <a:rPr lang="en-US" sz="3200" b="1" i="1">
                              <a:latin typeface="Cambria Math" panose="02040503050406030204" pitchFamily="18" charset="0"/>
                            </a:rPr>
                            <m:t>𝑹</m:t>
                          </m:r>
                        </m:e>
                        <m:sub>
                          <m:r>
                            <a:rPr lang="en-US" sz="3200" b="1" i="1">
                              <a:latin typeface="Cambria Math" panose="02040503050406030204" pitchFamily="18" charset="0"/>
                            </a:rPr>
                            <m:t>𝟎</m:t>
                          </m:r>
                          <m:r>
                            <a:rPr lang="en-US" sz="3200" b="1" i="1">
                              <a:latin typeface="Cambria Math" panose="02040503050406030204" pitchFamily="18" charset="0"/>
                            </a:rPr>
                            <m:t>,</m:t>
                          </m:r>
                          <m:r>
                            <a:rPr lang="en-US" sz="3200" b="1" i="1" smtClean="0">
                              <a:latin typeface="Cambria Math" panose="02040503050406030204" pitchFamily="18" charset="0"/>
                            </a:rPr>
                            <m:t>𝒏𝒐</m:t>
                          </m:r>
                          <m:r>
                            <a:rPr lang="en-US" sz="3200" b="1" i="1" smtClean="0">
                              <a:latin typeface="Cambria Math" panose="02040503050406030204" pitchFamily="18" charset="0"/>
                            </a:rPr>
                            <m:t>_</m:t>
                          </m:r>
                          <m:r>
                            <a:rPr lang="en-US" sz="3200" b="1" i="1">
                              <a:latin typeface="Cambria Math" panose="02040503050406030204" pitchFamily="18" charset="0"/>
                            </a:rPr>
                            <m:t>𝒅𝒆𝒎𝒐𝒈𝒓𝒂𝒑𝒉𝒚</m:t>
                          </m:r>
                          <m:r>
                            <a:rPr lang="en-US" sz="3200" b="1" i="1">
                              <a:latin typeface="Cambria Math" panose="02040503050406030204" pitchFamily="18" charset="0"/>
                            </a:rPr>
                            <m:t> </m:t>
                          </m:r>
                        </m:sub>
                      </m:sSub>
                    </m:oMath>
                  </m:oMathPara>
                </a14:m>
                <a:endParaRPr lang="en-US" sz="3200" dirty="0"/>
              </a:p>
            </p:txBody>
          </p:sp>
        </mc:Choice>
        <mc:Fallback xmlns="">
          <p:sp>
            <p:nvSpPr>
              <p:cNvPr id="5" name="Rectangle 4">
                <a:extLst>
                  <a:ext uri="{FF2B5EF4-FFF2-40B4-BE49-F238E27FC236}">
                    <a16:creationId xmlns:a16="http://schemas.microsoft.com/office/drawing/2014/main" id="{77B1D68A-2A7F-4979-A934-D7A9C712387A}"/>
                  </a:ext>
                </a:extLst>
              </p:cNvPr>
              <p:cNvSpPr>
                <a:spLocks noRot="1" noChangeAspect="1" noMove="1" noResize="1" noEditPoints="1" noAdjustHandles="1" noChangeArrowheads="1" noChangeShapeType="1" noTextEdit="1"/>
              </p:cNvSpPr>
              <p:nvPr/>
            </p:nvSpPr>
            <p:spPr>
              <a:xfrm>
                <a:off x="1447800" y="5845135"/>
                <a:ext cx="6350649" cy="63132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17577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Equilibria and Endemicity</a:t>
            </a:r>
          </a:p>
        </p:txBody>
      </p:sp>
      <p:sp>
        <p:nvSpPr>
          <p:cNvPr id="4" name="Content Placeholder 3">
            <a:extLst>
              <a:ext uri="{FF2B5EF4-FFF2-40B4-BE49-F238E27FC236}">
                <a16:creationId xmlns:a16="http://schemas.microsoft.com/office/drawing/2014/main" id="{E293639F-0893-4293-A883-D8E1A7292700}"/>
              </a:ext>
            </a:extLst>
          </p:cNvPr>
          <p:cNvSpPr>
            <a:spLocks noGrp="1"/>
          </p:cNvSpPr>
          <p:nvPr>
            <p:ph idx="1"/>
          </p:nvPr>
        </p:nvSpPr>
        <p:spPr/>
        <p:txBody>
          <a:bodyPr/>
          <a:lstStyle/>
          <a:p>
            <a:r>
              <a:rPr lang="en-US" u="sng" dirty="0"/>
              <a:t>Equilibrium:</a:t>
            </a:r>
            <a:r>
              <a:rPr lang="en-US" dirty="0"/>
              <a:t> Within a population, an infectious disease is in equilibrium when its level remains constant over time </a:t>
            </a:r>
          </a:p>
          <a:p>
            <a:endParaRPr lang="en-US" dirty="0"/>
          </a:p>
          <a:p>
            <a:r>
              <a:rPr lang="en-US" u="sng" dirty="0"/>
              <a:t>Endemic:</a:t>
            </a:r>
            <a:r>
              <a:rPr lang="en-US" dirty="0"/>
              <a:t> Within a population, an infectious disease is endemic when it is maintained at a non-zero level</a:t>
            </a:r>
          </a:p>
        </p:txBody>
      </p:sp>
    </p:spTree>
    <p:extLst>
      <p:ext uri="{BB962C8B-B14F-4D97-AF65-F5344CB8AC3E}">
        <p14:creationId xmlns:p14="http://schemas.microsoft.com/office/powerpoint/2010/main" val="915398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Equilibria</a:t>
            </a:r>
          </a:p>
        </p:txBody>
      </p:sp>
      <p:sp>
        <p:nvSpPr>
          <p:cNvPr id="16" name="Rectangle 15">
            <a:extLst>
              <a:ext uri="{FF2B5EF4-FFF2-40B4-BE49-F238E27FC236}">
                <a16:creationId xmlns:a16="http://schemas.microsoft.com/office/drawing/2014/main" id="{044EF0E8-170A-4AF0-8188-19CCD2D81FB6}"/>
              </a:ext>
            </a:extLst>
          </p:cNvPr>
          <p:cNvSpPr/>
          <p:nvPr/>
        </p:nvSpPr>
        <p:spPr>
          <a:xfrm>
            <a:off x="1654775" y="1717448"/>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cxnSp>
        <p:nvCxnSpPr>
          <p:cNvPr id="18" name="Straight Arrow Connector 17">
            <a:extLst>
              <a:ext uri="{FF2B5EF4-FFF2-40B4-BE49-F238E27FC236}">
                <a16:creationId xmlns:a16="http://schemas.microsoft.com/office/drawing/2014/main" id="{E05B80B8-A9A5-4C9B-AE42-3478DB2A64ED}"/>
              </a:ext>
            </a:extLst>
          </p:cNvPr>
          <p:cNvCxnSpPr>
            <a:stCxn id="16" idx="2"/>
          </p:cNvCxnSpPr>
          <p:nvPr/>
        </p:nvCxnSpPr>
        <p:spPr>
          <a:xfrm>
            <a:off x="2188168" y="2708048"/>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4FE0D4-769D-4CB6-9885-8AFED627AEA0}"/>
              </a:ext>
            </a:extLst>
          </p:cNvPr>
          <p:cNvSpPr/>
          <p:nvPr/>
        </p:nvSpPr>
        <p:spPr>
          <a:xfrm>
            <a:off x="1948207" y="2719478"/>
            <a:ext cx="391454" cy="523220"/>
          </a:xfrm>
          <a:prstGeom prst="rect">
            <a:avLst/>
          </a:prstGeom>
        </p:spPr>
        <p:txBody>
          <a:bodyPr wrap="none">
            <a:spAutoFit/>
          </a:bodyPr>
          <a:lstStyle/>
          <a:p>
            <a:r>
              <a:rPr lang="en-US" sz="2800" b="1" i="1" dirty="0"/>
              <a:t>µ</a:t>
            </a:r>
            <a:endParaRPr lang="en-US" dirty="0"/>
          </a:p>
        </p:txBody>
      </p:sp>
      <p:cxnSp>
        <p:nvCxnSpPr>
          <p:cNvPr id="24" name="Straight Arrow Connector 23">
            <a:extLst>
              <a:ext uri="{FF2B5EF4-FFF2-40B4-BE49-F238E27FC236}">
                <a16:creationId xmlns:a16="http://schemas.microsoft.com/office/drawing/2014/main" id="{A2F0E0DF-CAEF-44D8-88E4-9DCFAD12585F}"/>
              </a:ext>
            </a:extLst>
          </p:cNvPr>
          <p:cNvCxnSpPr>
            <a:cxnSpLocks/>
            <a:endCxn id="16" idx="1"/>
          </p:cNvCxnSpPr>
          <p:nvPr/>
        </p:nvCxnSpPr>
        <p:spPr>
          <a:xfrm>
            <a:off x="964138" y="2211914"/>
            <a:ext cx="690637"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536770E-B4BD-44EA-B0DF-E45A517747C7}"/>
              </a:ext>
            </a:extLst>
          </p:cNvPr>
          <p:cNvSpPr/>
          <p:nvPr/>
        </p:nvSpPr>
        <p:spPr>
          <a:xfrm>
            <a:off x="609600" y="1950304"/>
            <a:ext cx="404278" cy="523220"/>
          </a:xfrm>
          <a:prstGeom prst="rect">
            <a:avLst/>
          </a:prstGeom>
        </p:spPr>
        <p:txBody>
          <a:bodyPr wrap="none">
            <a:spAutoFit/>
          </a:bodyPr>
          <a:lstStyle/>
          <a:p>
            <a:r>
              <a:rPr lang="en-US" sz="2800" b="1" i="1" dirty="0">
                <a:solidFill>
                  <a:srgbClr val="00B050"/>
                </a:solidFill>
              </a:rPr>
              <a:t>µ</a:t>
            </a:r>
            <a:endParaRPr lang="en-US" dirty="0">
              <a:solidFill>
                <a:srgbClr val="00B050"/>
              </a:solidFill>
            </a:endParaRPr>
          </a:p>
        </p:txBody>
      </p:sp>
      <p:sp>
        <p:nvSpPr>
          <p:cNvPr id="26" name="Rectangle 25">
            <a:extLst>
              <a:ext uri="{FF2B5EF4-FFF2-40B4-BE49-F238E27FC236}">
                <a16:creationId xmlns:a16="http://schemas.microsoft.com/office/drawing/2014/main" id="{4A285705-5452-446C-8A95-B2DB834A2E5F}"/>
              </a:ext>
            </a:extLst>
          </p:cNvPr>
          <p:cNvSpPr/>
          <p:nvPr/>
        </p:nvSpPr>
        <p:spPr>
          <a:xfrm>
            <a:off x="4114800" y="1716614"/>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dirty="0"/>
          </a:p>
        </p:txBody>
      </p:sp>
      <p:sp>
        <p:nvSpPr>
          <p:cNvPr id="28" name="Rectangle 27">
            <a:extLst>
              <a:ext uri="{FF2B5EF4-FFF2-40B4-BE49-F238E27FC236}">
                <a16:creationId xmlns:a16="http://schemas.microsoft.com/office/drawing/2014/main" id="{91477AF6-6959-44E0-8696-ECB65A20878E}"/>
              </a:ext>
            </a:extLst>
          </p:cNvPr>
          <p:cNvSpPr/>
          <p:nvPr/>
        </p:nvSpPr>
        <p:spPr>
          <a:xfrm>
            <a:off x="6574825" y="1716614"/>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dirty="0"/>
          </a:p>
        </p:txBody>
      </p:sp>
      <p:cxnSp>
        <p:nvCxnSpPr>
          <p:cNvPr id="29" name="Straight Arrow Connector 28">
            <a:extLst>
              <a:ext uri="{FF2B5EF4-FFF2-40B4-BE49-F238E27FC236}">
                <a16:creationId xmlns:a16="http://schemas.microsoft.com/office/drawing/2014/main" id="{45EE64DC-2903-4110-BF1A-55C87CAF6D10}"/>
              </a:ext>
            </a:extLst>
          </p:cNvPr>
          <p:cNvCxnSpPr>
            <a:cxnSpLocks/>
            <a:stCxn id="26" idx="2"/>
          </p:cNvCxnSpPr>
          <p:nvPr/>
        </p:nvCxnSpPr>
        <p:spPr>
          <a:xfrm>
            <a:off x="4648193" y="2707214"/>
            <a:ext cx="387538"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01DAB56-B1A6-4451-9A10-27B20D03320F}"/>
              </a:ext>
            </a:extLst>
          </p:cNvPr>
          <p:cNvSpPr/>
          <p:nvPr/>
        </p:nvSpPr>
        <p:spPr>
          <a:xfrm>
            <a:off x="4419600" y="2719478"/>
            <a:ext cx="391454" cy="523220"/>
          </a:xfrm>
          <a:prstGeom prst="rect">
            <a:avLst/>
          </a:prstGeom>
        </p:spPr>
        <p:txBody>
          <a:bodyPr wrap="none">
            <a:spAutoFit/>
          </a:bodyPr>
          <a:lstStyle/>
          <a:p>
            <a:r>
              <a:rPr lang="en-US" sz="2800" b="1" i="1" dirty="0"/>
              <a:t>µ</a:t>
            </a:r>
            <a:endParaRPr lang="en-US" dirty="0"/>
          </a:p>
        </p:txBody>
      </p:sp>
      <p:cxnSp>
        <p:nvCxnSpPr>
          <p:cNvPr id="31" name="Straight Arrow Connector 30">
            <a:extLst>
              <a:ext uri="{FF2B5EF4-FFF2-40B4-BE49-F238E27FC236}">
                <a16:creationId xmlns:a16="http://schemas.microsoft.com/office/drawing/2014/main" id="{0C9C6BE1-F0AF-4159-9B5F-5DA6698C369E}"/>
              </a:ext>
            </a:extLst>
          </p:cNvPr>
          <p:cNvCxnSpPr>
            <a:cxnSpLocks/>
            <a:stCxn id="28" idx="2"/>
          </p:cNvCxnSpPr>
          <p:nvPr/>
        </p:nvCxnSpPr>
        <p:spPr>
          <a:xfrm>
            <a:off x="7108218" y="2707214"/>
            <a:ext cx="435582"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F4F2D11-D283-4E2F-A24E-7F04EA038021}"/>
              </a:ext>
            </a:extLst>
          </p:cNvPr>
          <p:cNvSpPr/>
          <p:nvPr/>
        </p:nvSpPr>
        <p:spPr>
          <a:xfrm>
            <a:off x="6927669" y="2719478"/>
            <a:ext cx="391454" cy="523220"/>
          </a:xfrm>
          <a:prstGeom prst="rect">
            <a:avLst/>
          </a:prstGeom>
        </p:spPr>
        <p:txBody>
          <a:bodyPr wrap="none">
            <a:spAutoFit/>
          </a:bodyPr>
          <a:lstStyle/>
          <a:p>
            <a:r>
              <a:rPr lang="en-US" sz="2800" b="1" i="1" dirty="0"/>
              <a:t>µ</a:t>
            </a:r>
            <a:endParaRPr lang="en-US" dirty="0"/>
          </a:p>
        </p:txBody>
      </p:sp>
      <p:cxnSp>
        <p:nvCxnSpPr>
          <p:cNvPr id="33" name="Straight Arrow Connector 32">
            <a:extLst>
              <a:ext uri="{FF2B5EF4-FFF2-40B4-BE49-F238E27FC236}">
                <a16:creationId xmlns:a16="http://schemas.microsoft.com/office/drawing/2014/main" id="{10EA4063-4D19-49E5-ADF5-A19F855C1C99}"/>
              </a:ext>
            </a:extLst>
          </p:cNvPr>
          <p:cNvCxnSpPr>
            <a:cxnSpLocks/>
            <a:stCxn id="16" idx="3"/>
            <a:endCxn id="26" idx="1"/>
          </p:cNvCxnSpPr>
          <p:nvPr/>
        </p:nvCxnSpPr>
        <p:spPr>
          <a:xfrm flipV="1">
            <a:off x="2721560" y="2211914"/>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424682-CEF9-4387-988F-333916D70468}"/>
              </a:ext>
            </a:extLst>
          </p:cNvPr>
          <p:cNvCxnSpPr>
            <a:cxnSpLocks/>
            <a:stCxn id="26" idx="3"/>
            <a:endCxn id="28" idx="1"/>
          </p:cNvCxnSpPr>
          <p:nvPr/>
        </p:nvCxnSpPr>
        <p:spPr>
          <a:xfrm>
            <a:off x="5181585" y="2211914"/>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F6A13D4-63FE-43AE-AD0E-1C1D97C3D770}"/>
              </a:ext>
            </a:extLst>
          </p:cNvPr>
          <p:cNvSpPr/>
          <p:nvPr/>
        </p:nvSpPr>
        <p:spPr>
          <a:xfrm>
            <a:off x="3078459" y="1731854"/>
            <a:ext cx="506870" cy="523220"/>
          </a:xfrm>
          <a:prstGeom prst="rect">
            <a:avLst/>
          </a:prstGeom>
        </p:spPr>
        <p:txBody>
          <a:bodyPr wrap="none">
            <a:spAutoFit/>
          </a:bodyPr>
          <a:lstStyle/>
          <a:p>
            <a:r>
              <a:rPr lang="en-US" sz="2800" b="1" i="1" dirty="0"/>
              <a:t>βI</a:t>
            </a:r>
            <a:endParaRPr lang="en-US" dirty="0"/>
          </a:p>
        </p:txBody>
      </p:sp>
      <p:sp>
        <p:nvSpPr>
          <p:cNvPr id="36" name="Rectangle 35">
            <a:extLst>
              <a:ext uri="{FF2B5EF4-FFF2-40B4-BE49-F238E27FC236}">
                <a16:creationId xmlns:a16="http://schemas.microsoft.com/office/drawing/2014/main" id="{EF246FD0-334F-48E9-94FC-279BF9FC6865}"/>
              </a:ext>
            </a:extLst>
          </p:cNvPr>
          <p:cNvSpPr/>
          <p:nvPr/>
        </p:nvSpPr>
        <p:spPr>
          <a:xfrm>
            <a:off x="5685684" y="1676400"/>
            <a:ext cx="385042" cy="523220"/>
          </a:xfrm>
          <a:prstGeom prst="rect">
            <a:avLst/>
          </a:prstGeom>
        </p:spPr>
        <p:txBody>
          <a:bodyPr wrap="none">
            <a:spAutoFit/>
          </a:bodyPr>
          <a:lstStyle/>
          <a:p>
            <a:r>
              <a:rPr lang="el-GR" sz="2800" b="1" i="1" dirty="0"/>
              <a:t>γ</a:t>
            </a: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5B731A0-1038-4560-8E1E-3926407DDC4B}"/>
                  </a:ext>
                </a:extLst>
              </p:cNvPr>
              <p:cNvSpPr txBox="1"/>
              <p:nvPr/>
            </p:nvSpPr>
            <p:spPr>
              <a:xfrm>
                <a:off x="152400" y="3690263"/>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solidFill>
                            <a:srgbClr val="00B050"/>
                          </a:solidFill>
                          <a:latin typeface="Cambria Math" panose="02040503050406030204" pitchFamily="18" charset="0"/>
                        </a:rPr>
                        <m:t>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37" name="TextBox 36">
                <a:extLst>
                  <a:ext uri="{FF2B5EF4-FFF2-40B4-BE49-F238E27FC236}">
                    <a16:creationId xmlns:a16="http://schemas.microsoft.com/office/drawing/2014/main" id="{75B731A0-1038-4560-8E1E-3926407DDC4B}"/>
                  </a:ext>
                </a:extLst>
              </p:cNvPr>
              <p:cNvSpPr txBox="1">
                <a:spLocks noRot="1" noChangeAspect="1" noMove="1" noResize="1" noEditPoints="1" noAdjustHandles="1" noChangeArrowheads="1" noChangeShapeType="1" noTextEdit="1"/>
              </p:cNvSpPr>
              <p:nvPr/>
            </p:nvSpPr>
            <p:spPr>
              <a:xfrm>
                <a:off x="152400" y="3690263"/>
                <a:ext cx="3398541" cy="9361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45FEF8-6C38-4337-A14C-4D12BE568008}"/>
                  </a:ext>
                </a:extLst>
              </p:cNvPr>
              <p:cNvSpPr txBox="1"/>
              <p:nvPr/>
            </p:nvSpPr>
            <p:spPr>
              <a:xfrm>
                <a:off x="152400" y="4700156"/>
                <a:ext cx="3496366"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γ</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19" name="TextBox 18">
                <a:extLst>
                  <a:ext uri="{FF2B5EF4-FFF2-40B4-BE49-F238E27FC236}">
                    <a16:creationId xmlns:a16="http://schemas.microsoft.com/office/drawing/2014/main" id="{4C45FEF8-6C38-4337-A14C-4D12BE568008}"/>
                  </a:ext>
                </a:extLst>
              </p:cNvPr>
              <p:cNvSpPr txBox="1">
                <a:spLocks noRot="1" noChangeAspect="1" noMove="1" noResize="1" noEditPoints="1" noAdjustHandles="1" noChangeArrowheads="1" noChangeShapeType="1" noTextEdit="1"/>
              </p:cNvSpPr>
              <p:nvPr/>
            </p:nvSpPr>
            <p:spPr>
              <a:xfrm>
                <a:off x="152400" y="4700156"/>
                <a:ext cx="3496366" cy="9361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8D7B4-3DB1-48B6-A6E6-24E4B01A0814}"/>
                  </a:ext>
                </a:extLst>
              </p:cNvPr>
              <p:cNvSpPr txBox="1"/>
              <p:nvPr/>
            </p:nvSpPr>
            <p:spPr>
              <a:xfrm>
                <a:off x="152400" y="5693246"/>
                <a:ext cx="27127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21" name="TextBox 20">
                <a:extLst>
                  <a:ext uri="{FF2B5EF4-FFF2-40B4-BE49-F238E27FC236}">
                    <a16:creationId xmlns:a16="http://schemas.microsoft.com/office/drawing/2014/main" id="{9E58D7B4-3DB1-48B6-A6E6-24E4B01A0814}"/>
                  </a:ext>
                </a:extLst>
              </p:cNvPr>
              <p:cNvSpPr txBox="1">
                <a:spLocks noRot="1" noChangeAspect="1" noMove="1" noResize="1" noEditPoints="1" noAdjustHandles="1" noChangeArrowheads="1" noChangeShapeType="1" noTextEdit="1"/>
              </p:cNvSpPr>
              <p:nvPr/>
            </p:nvSpPr>
            <p:spPr>
              <a:xfrm>
                <a:off x="152400" y="5693246"/>
                <a:ext cx="2712741" cy="9361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5CF77DD-37C7-4452-8427-5DC5C23766EF}"/>
                  </a:ext>
                </a:extLst>
              </p:cNvPr>
              <p:cNvSpPr txBox="1"/>
              <p:nvPr/>
            </p:nvSpPr>
            <p:spPr>
              <a:xfrm>
                <a:off x="3429000" y="3720380"/>
                <a:ext cx="5562601" cy="1574662"/>
              </a:xfrm>
              <a:prstGeom prst="rect">
                <a:avLst/>
              </a:prstGeom>
              <a:noFill/>
            </p:spPr>
            <p:txBody>
              <a:bodyPr wrap="square" rtlCol="0">
                <a:spAutoFit/>
              </a:bodyPr>
              <a:lstStyle/>
              <a:p>
                <a:pPr algn="ctr"/>
                <a14:m>
                  <m:oMath xmlns:m="http://schemas.openxmlformats.org/officeDocument/2006/math">
                    <m:d>
                      <m:dPr>
                        <m:ctrlPr>
                          <a:rPr lang="en-US" sz="2800" i="1" smtClean="0">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𝐼</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m:t>
                            </m:r>
                          </m:sup>
                        </m:sSup>
                      </m:e>
                    </m:d>
                  </m:oMath>
                </a14:m>
                <a:r>
                  <a:rPr lang="en-US" sz="2800" dirty="0">
                    <a:latin typeface="+mn-lt"/>
                  </a:rPr>
                  <a:t>, such that:</a:t>
                </a:r>
              </a:p>
              <a:p>
                <a:pPr algn="ctr"/>
                <a:endParaRPr lang="en-US" sz="2800" dirty="0">
                  <a:latin typeface="+mn-lt"/>
                </a:endParaRPr>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𝑑𝑆</m:t>
                        </m:r>
                      </m:num>
                      <m:den>
                        <m:r>
                          <a:rPr lang="en-US" sz="2800" i="1">
                            <a:latin typeface="Cambria Math" panose="02040503050406030204" pitchFamily="18" charset="0"/>
                          </a:rPr>
                          <m:t>𝑑𝑡</m:t>
                        </m:r>
                      </m:den>
                    </m:f>
                    <m:r>
                      <a:rPr lang="en-US" sz="2800" b="0" i="1" smtClean="0">
                        <a:latin typeface="Cambria Math" panose="02040503050406030204" pitchFamily="18" charset="0"/>
                      </a:rPr>
                      <m:t>=0</m:t>
                    </m:r>
                  </m:oMath>
                </a14:m>
                <a:r>
                  <a:rPr lang="en-US" sz="2800" dirty="0">
                    <a:latin typeface="+mn-lt"/>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𝑑𝐼</m:t>
                        </m:r>
                      </m:num>
                      <m:den>
                        <m:r>
                          <a:rPr lang="en-US" sz="2800" i="1">
                            <a:latin typeface="Cambria Math" panose="02040503050406030204" pitchFamily="18" charset="0"/>
                          </a:rPr>
                          <m:t>𝑑𝑡</m:t>
                        </m:r>
                      </m:den>
                    </m:f>
                    <m:r>
                      <a:rPr lang="en-US" sz="2800" i="1">
                        <a:latin typeface="Cambria Math" panose="02040503050406030204" pitchFamily="18" charset="0"/>
                      </a:rPr>
                      <m:t>=0</m:t>
                    </m:r>
                  </m:oMath>
                </a14:m>
                <a:r>
                  <a:rPr lang="en-US" sz="2800" dirty="0">
                    <a:latin typeface="+mn-lt"/>
                  </a:rPr>
                  <a:t>, and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r>
                          <a:rPr lang="en-US" sz="2800" b="0" i="1" smtClean="0">
                            <a:latin typeface="Cambria Math" panose="02040503050406030204" pitchFamily="18" charset="0"/>
                          </a:rPr>
                          <m:t>𝑅</m:t>
                        </m:r>
                      </m:num>
                      <m:den>
                        <m:r>
                          <a:rPr lang="en-US" sz="2800" i="1">
                            <a:latin typeface="Cambria Math" panose="02040503050406030204" pitchFamily="18" charset="0"/>
                          </a:rPr>
                          <m:t>𝑑𝑡</m:t>
                        </m:r>
                      </m:den>
                    </m:f>
                    <m:r>
                      <a:rPr lang="en-US" sz="2800" i="1">
                        <a:latin typeface="Cambria Math" panose="02040503050406030204" pitchFamily="18" charset="0"/>
                      </a:rPr>
                      <m:t>=0</m:t>
                    </m:r>
                  </m:oMath>
                </a14:m>
                <a:endParaRPr lang="en-US" sz="2800" dirty="0">
                  <a:latin typeface="+mn-lt"/>
                </a:endParaRPr>
              </a:p>
            </p:txBody>
          </p:sp>
        </mc:Choice>
        <mc:Fallback xmlns="">
          <p:sp>
            <p:nvSpPr>
              <p:cNvPr id="3" name="TextBox 2">
                <a:extLst>
                  <a:ext uri="{FF2B5EF4-FFF2-40B4-BE49-F238E27FC236}">
                    <a16:creationId xmlns:a16="http://schemas.microsoft.com/office/drawing/2014/main" id="{25CF77DD-37C7-4452-8427-5DC5C23766EF}"/>
                  </a:ext>
                </a:extLst>
              </p:cNvPr>
              <p:cNvSpPr txBox="1">
                <a:spLocks noRot="1" noChangeAspect="1" noMove="1" noResize="1" noEditPoints="1" noAdjustHandles="1" noChangeArrowheads="1" noChangeShapeType="1" noTextEdit="1"/>
              </p:cNvSpPr>
              <p:nvPr/>
            </p:nvSpPr>
            <p:spPr>
              <a:xfrm>
                <a:off x="3429000" y="3720380"/>
                <a:ext cx="5562601" cy="1574662"/>
              </a:xfrm>
              <a:prstGeom prst="rect">
                <a:avLst/>
              </a:prstGeom>
              <a:blipFill>
                <a:blip r:embed="rId5"/>
                <a:stretch>
                  <a:fillRect t="-3475" b="-4247"/>
                </a:stretch>
              </a:blipFill>
            </p:spPr>
            <p:txBody>
              <a:bodyPr/>
              <a:lstStyle/>
              <a:p>
                <a:r>
                  <a:rPr lang="en-US">
                    <a:noFill/>
                  </a:rPr>
                  <a:t> </a:t>
                </a:r>
              </a:p>
            </p:txBody>
          </p:sp>
        </mc:Fallback>
      </mc:AlternateContent>
    </p:spTree>
    <p:extLst>
      <p:ext uri="{BB962C8B-B14F-4D97-AF65-F5344CB8AC3E}">
        <p14:creationId xmlns:p14="http://schemas.microsoft.com/office/powerpoint/2010/main" val="381077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Disease- Free Equilibrium</a:t>
            </a:r>
          </a:p>
        </p:txBody>
      </p:sp>
      <p:sp>
        <p:nvSpPr>
          <p:cNvPr id="16" name="Rectangle 15">
            <a:extLst>
              <a:ext uri="{FF2B5EF4-FFF2-40B4-BE49-F238E27FC236}">
                <a16:creationId xmlns:a16="http://schemas.microsoft.com/office/drawing/2014/main" id="{044EF0E8-170A-4AF0-8188-19CCD2D81FB6}"/>
              </a:ext>
            </a:extLst>
          </p:cNvPr>
          <p:cNvSpPr/>
          <p:nvPr/>
        </p:nvSpPr>
        <p:spPr>
          <a:xfrm>
            <a:off x="1654775" y="1717448"/>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cxnSp>
        <p:nvCxnSpPr>
          <p:cNvPr id="18" name="Straight Arrow Connector 17">
            <a:extLst>
              <a:ext uri="{FF2B5EF4-FFF2-40B4-BE49-F238E27FC236}">
                <a16:creationId xmlns:a16="http://schemas.microsoft.com/office/drawing/2014/main" id="{E05B80B8-A9A5-4C9B-AE42-3478DB2A64ED}"/>
              </a:ext>
            </a:extLst>
          </p:cNvPr>
          <p:cNvCxnSpPr>
            <a:stCxn id="16" idx="2"/>
          </p:cNvCxnSpPr>
          <p:nvPr/>
        </p:nvCxnSpPr>
        <p:spPr>
          <a:xfrm>
            <a:off x="2188168" y="2708048"/>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4FE0D4-769D-4CB6-9885-8AFED627AEA0}"/>
              </a:ext>
            </a:extLst>
          </p:cNvPr>
          <p:cNvSpPr/>
          <p:nvPr/>
        </p:nvSpPr>
        <p:spPr>
          <a:xfrm>
            <a:off x="1948207" y="2719478"/>
            <a:ext cx="391454" cy="523220"/>
          </a:xfrm>
          <a:prstGeom prst="rect">
            <a:avLst/>
          </a:prstGeom>
        </p:spPr>
        <p:txBody>
          <a:bodyPr wrap="none">
            <a:spAutoFit/>
          </a:bodyPr>
          <a:lstStyle/>
          <a:p>
            <a:r>
              <a:rPr lang="en-US" sz="2800" b="1" i="1" dirty="0"/>
              <a:t>µ</a:t>
            </a:r>
            <a:endParaRPr lang="en-US" dirty="0"/>
          </a:p>
        </p:txBody>
      </p:sp>
      <p:cxnSp>
        <p:nvCxnSpPr>
          <p:cNvPr id="24" name="Straight Arrow Connector 23">
            <a:extLst>
              <a:ext uri="{FF2B5EF4-FFF2-40B4-BE49-F238E27FC236}">
                <a16:creationId xmlns:a16="http://schemas.microsoft.com/office/drawing/2014/main" id="{A2F0E0DF-CAEF-44D8-88E4-9DCFAD12585F}"/>
              </a:ext>
            </a:extLst>
          </p:cNvPr>
          <p:cNvCxnSpPr>
            <a:cxnSpLocks/>
            <a:endCxn id="16" idx="1"/>
          </p:cNvCxnSpPr>
          <p:nvPr/>
        </p:nvCxnSpPr>
        <p:spPr>
          <a:xfrm>
            <a:off x="964138" y="2211914"/>
            <a:ext cx="690637"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536770E-B4BD-44EA-B0DF-E45A517747C7}"/>
              </a:ext>
            </a:extLst>
          </p:cNvPr>
          <p:cNvSpPr/>
          <p:nvPr/>
        </p:nvSpPr>
        <p:spPr>
          <a:xfrm>
            <a:off x="609600" y="1950304"/>
            <a:ext cx="404278" cy="523220"/>
          </a:xfrm>
          <a:prstGeom prst="rect">
            <a:avLst/>
          </a:prstGeom>
        </p:spPr>
        <p:txBody>
          <a:bodyPr wrap="none">
            <a:spAutoFit/>
          </a:bodyPr>
          <a:lstStyle/>
          <a:p>
            <a:r>
              <a:rPr lang="en-US" sz="2800" b="1" i="1" dirty="0">
                <a:solidFill>
                  <a:srgbClr val="00B050"/>
                </a:solidFill>
              </a:rPr>
              <a:t>µ</a:t>
            </a:r>
            <a:endParaRPr lang="en-US" dirty="0">
              <a:solidFill>
                <a:srgbClr val="00B050"/>
              </a:solidFill>
            </a:endParaRPr>
          </a:p>
        </p:txBody>
      </p:sp>
      <p:sp>
        <p:nvSpPr>
          <p:cNvPr id="26" name="Rectangle 25">
            <a:extLst>
              <a:ext uri="{FF2B5EF4-FFF2-40B4-BE49-F238E27FC236}">
                <a16:creationId xmlns:a16="http://schemas.microsoft.com/office/drawing/2014/main" id="{4A285705-5452-446C-8A95-B2DB834A2E5F}"/>
              </a:ext>
            </a:extLst>
          </p:cNvPr>
          <p:cNvSpPr/>
          <p:nvPr/>
        </p:nvSpPr>
        <p:spPr>
          <a:xfrm>
            <a:off x="4114800" y="1716614"/>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dirty="0"/>
          </a:p>
        </p:txBody>
      </p:sp>
      <p:sp>
        <p:nvSpPr>
          <p:cNvPr id="28" name="Rectangle 27">
            <a:extLst>
              <a:ext uri="{FF2B5EF4-FFF2-40B4-BE49-F238E27FC236}">
                <a16:creationId xmlns:a16="http://schemas.microsoft.com/office/drawing/2014/main" id="{91477AF6-6959-44E0-8696-ECB65A20878E}"/>
              </a:ext>
            </a:extLst>
          </p:cNvPr>
          <p:cNvSpPr/>
          <p:nvPr/>
        </p:nvSpPr>
        <p:spPr>
          <a:xfrm>
            <a:off x="6574825" y="1716614"/>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dirty="0"/>
          </a:p>
        </p:txBody>
      </p:sp>
      <p:cxnSp>
        <p:nvCxnSpPr>
          <p:cNvPr id="29" name="Straight Arrow Connector 28">
            <a:extLst>
              <a:ext uri="{FF2B5EF4-FFF2-40B4-BE49-F238E27FC236}">
                <a16:creationId xmlns:a16="http://schemas.microsoft.com/office/drawing/2014/main" id="{45EE64DC-2903-4110-BF1A-55C87CAF6D10}"/>
              </a:ext>
            </a:extLst>
          </p:cNvPr>
          <p:cNvCxnSpPr>
            <a:cxnSpLocks/>
            <a:stCxn id="26" idx="2"/>
          </p:cNvCxnSpPr>
          <p:nvPr/>
        </p:nvCxnSpPr>
        <p:spPr>
          <a:xfrm>
            <a:off x="4648193" y="2707214"/>
            <a:ext cx="387538"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01DAB56-B1A6-4451-9A10-27B20D03320F}"/>
              </a:ext>
            </a:extLst>
          </p:cNvPr>
          <p:cNvSpPr/>
          <p:nvPr/>
        </p:nvSpPr>
        <p:spPr>
          <a:xfrm>
            <a:off x="4419600" y="2719478"/>
            <a:ext cx="391454" cy="523220"/>
          </a:xfrm>
          <a:prstGeom prst="rect">
            <a:avLst/>
          </a:prstGeom>
        </p:spPr>
        <p:txBody>
          <a:bodyPr wrap="none">
            <a:spAutoFit/>
          </a:bodyPr>
          <a:lstStyle/>
          <a:p>
            <a:r>
              <a:rPr lang="en-US" sz="2800" b="1" i="1" dirty="0"/>
              <a:t>µ</a:t>
            </a:r>
            <a:endParaRPr lang="en-US" dirty="0"/>
          </a:p>
        </p:txBody>
      </p:sp>
      <p:cxnSp>
        <p:nvCxnSpPr>
          <p:cNvPr id="31" name="Straight Arrow Connector 30">
            <a:extLst>
              <a:ext uri="{FF2B5EF4-FFF2-40B4-BE49-F238E27FC236}">
                <a16:creationId xmlns:a16="http://schemas.microsoft.com/office/drawing/2014/main" id="{0C9C6BE1-F0AF-4159-9B5F-5DA6698C369E}"/>
              </a:ext>
            </a:extLst>
          </p:cNvPr>
          <p:cNvCxnSpPr>
            <a:cxnSpLocks/>
            <a:stCxn id="28" idx="2"/>
          </p:cNvCxnSpPr>
          <p:nvPr/>
        </p:nvCxnSpPr>
        <p:spPr>
          <a:xfrm>
            <a:off x="7108218" y="2707214"/>
            <a:ext cx="435582"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F4F2D11-D283-4E2F-A24E-7F04EA038021}"/>
              </a:ext>
            </a:extLst>
          </p:cNvPr>
          <p:cNvSpPr/>
          <p:nvPr/>
        </p:nvSpPr>
        <p:spPr>
          <a:xfrm>
            <a:off x="6927669" y="2719478"/>
            <a:ext cx="391454" cy="523220"/>
          </a:xfrm>
          <a:prstGeom prst="rect">
            <a:avLst/>
          </a:prstGeom>
        </p:spPr>
        <p:txBody>
          <a:bodyPr wrap="none">
            <a:spAutoFit/>
          </a:bodyPr>
          <a:lstStyle/>
          <a:p>
            <a:r>
              <a:rPr lang="en-US" sz="2800" b="1" i="1" dirty="0"/>
              <a:t>µ</a:t>
            </a:r>
            <a:endParaRPr lang="en-US" dirty="0"/>
          </a:p>
        </p:txBody>
      </p:sp>
      <p:cxnSp>
        <p:nvCxnSpPr>
          <p:cNvPr id="33" name="Straight Arrow Connector 32">
            <a:extLst>
              <a:ext uri="{FF2B5EF4-FFF2-40B4-BE49-F238E27FC236}">
                <a16:creationId xmlns:a16="http://schemas.microsoft.com/office/drawing/2014/main" id="{10EA4063-4D19-49E5-ADF5-A19F855C1C99}"/>
              </a:ext>
            </a:extLst>
          </p:cNvPr>
          <p:cNvCxnSpPr>
            <a:cxnSpLocks/>
            <a:stCxn id="16" idx="3"/>
            <a:endCxn id="26" idx="1"/>
          </p:cNvCxnSpPr>
          <p:nvPr/>
        </p:nvCxnSpPr>
        <p:spPr>
          <a:xfrm flipV="1">
            <a:off x="2721560" y="2211914"/>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424682-CEF9-4387-988F-333916D70468}"/>
              </a:ext>
            </a:extLst>
          </p:cNvPr>
          <p:cNvCxnSpPr>
            <a:cxnSpLocks/>
            <a:stCxn id="26" idx="3"/>
            <a:endCxn id="28" idx="1"/>
          </p:cNvCxnSpPr>
          <p:nvPr/>
        </p:nvCxnSpPr>
        <p:spPr>
          <a:xfrm>
            <a:off x="5181585" y="2211914"/>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F6A13D4-63FE-43AE-AD0E-1C1D97C3D770}"/>
              </a:ext>
            </a:extLst>
          </p:cNvPr>
          <p:cNvSpPr/>
          <p:nvPr/>
        </p:nvSpPr>
        <p:spPr>
          <a:xfrm>
            <a:off x="3078459" y="1731854"/>
            <a:ext cx="506870" cy="523220"/>
          </a:xfrm>
          <a:prstGeom prst="rect">
            <a:avLst/>
          </a:prstGeom>
        </p:spPr>
        <p:txBody>
          <a:bodyPr wrap="none">
            <a:spAutoFit/>
          </a:bodyPr>
          <a:lstStyle/>
          <a:p>
            <a:r>
              <a:rPr lang="en-US" sz="2800" b="1" i="1" dirty="0"/>
              <a:t>βI</a:t>
            </a:r>
            <a:endParaRPr lang="en-US" dirty="0"/>
          </a:p>
        </p:txBody>
      </p:sp>
      <p:sp>
        <p:nvSpPr>
          <p:cNvPr id="36" name="Rectangle 35">
            <a:extLst>
              <a:ext uri="{FF2B5EF4-FFF2-40B4-BE49-F238E27FC236}">
                <a16:creationId xmlns:a16="http://schemas.microsoft.com/office/drawing/2014/main" id="{EF246FD0-334F-48E9-94FC-279BF9FC6865}"/>
              </a:ext>
            </a:extLst>
          </p:cNvPr>
          <p:cNvSpPr/>
          <p:nvPr/>
        </p:nvSpPr>
        <p:spPr>
          <a:xfrm>
            <a:off x="5685684" y="1676400"/>
            <a:ext cx="385042" cy="523220"/>
          </a:xfrm>
          <a:prstGeom prst="rect">
            <a:avLst/>
          </a:prstGeom>
        </p:spPr>
        <p:txBody>
          <a:bodyPr wrap="none">
            <a:spAutoFit/>
          </a:bodyPr>
          <a:lstStyle/>
          <a:p>
            <a:r>
              <a:rPr lang="el-GR" sz="2800" b="1" i="1" dirty="0"/>
              <a:t>γ</a:t>
            </a: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5B731A0-1038-4560-8E1E-3926407DDC4B}"/>
                  </a:ext>
                </a:extLst>
              </p:cNvPr>
              <p:cNvSpPr txBox="1"/>
              <p:nvPr/>
            </p:nvSpPr>
            <p:spPr>
              <a:xfrm>
                <a:off x="152400" y="3690263"/>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solidFill>
                            <a:srgbClr val="00B050"/>
                          </a:solidFill>
                          <a:latin typeface="Cambria Math" panose="02040503050406030204" pitchFamily="18" charset="0"/>
                        </a:rPr>
                        <m:t>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37" name="TextBox 36">
                <a:extLst>
                  <a:ext uri="{FF2B5EF4-FFF2-40B4-BE49-F238E27FC236}">
                    <a16:creationId xmlns:a16="http://schemas.microsoft.com/office/drawing/2014/main" id="{75B731A0-1038-4560-8E1E-3926407DDC4B}"/>
                  </a:ext>
                </a:extLst>
              </p:cNvPr>
              <p:cNvSpPr txBox="1">
                <a:spLocks noRot="1" noChangeAspect="1" noMove="1" noResize="1" noEditPoints="1" noAdjustHandles="1" noChangeArrowheads="1" noChangeShapeType="1" noTextEdit="1"/>
              </p:cNvSpPr>
              <p:nvPr/>
            </p:nvSpPr>
            <p:spPr>
              <a:xfrm>
                <a:off x="152400" y="3690263"/>
                <a:ext cx="3398541" cy="9361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45FEF8-6C38-4337-A14C-4D12BE568008}"/>
                  </a:ext>
                </a:extLst>
              </p:cNvPr>
              <p:cNvSpPr txBox="1"/>
              <p:nvPr/>
            </p:nvSpPr>
            <p:spPr>
              <a:xfrm>
                <a:off x="152400" y="4700156"/>
                <a:ext cx="3496366"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γ</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19" name="TextBox 18">
                <a:extLst>
                  <a:ext uri="{FF2B5EF4-FFF2-40B4-BE49-F238E27FC236}">
                    <a16:creationId xmlns:a16="http://schemas.microsoft.com/office/drawing/2014/main" id="{4C45FEF8-6C38-4337-A14C-4D12BE568008}"/>
                  </a:ext>
                </a:extLst>
              </p:cNvPr>
              <p:cNvSpPr txBox="1">
                <a:spLocks noRot="1" noChangeAspect="1" noMove="1" noResize="1" noEditPoints="1" noAdjustHandles="1" noChangeArrowheads="1" noChangeShapeType="1" noTextEdit="1"/>
              </p:cNvSpPr>
              <p:nvPr/>
            </p:nvSpPr>
            <p:spPr>
              <a:xfrm>
                <a:off x="152400" y="4700156"/>
                <a:ext cx="3496366" cy="9361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8D7B4-3DB1-48B6-A6E6-24E4B01A0814}"/>
                  </a:ext>
                </a:extLst>
              </p:cNvPr>
              <p:cNvSpPr txBox="1"/>
              <p:nvPr/>
            </p:nvSpPr>
            <p:spPr>
              <a:xfrm>
                <a:off x="152400" y="5693246"/>
                <a:ext cx="27127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21" name="TextBox 20">
                <a:extLst>
                  <a:ext uri="{FF2B5EF4-FFF2-40B4-BE49-F238E27FC236}">
                    <a16:creationId xmlns:a16="http://schemas.microsoft.com/office/drawing/2014/main" id="{9E58D7B4-3DB1-48B6-A6E6-24E4B01A0814}"/>
                  </a:ext>
                </a:extLst>
              </p:cNvPr>
              <p:cNvSpPr txBox="1">
                <a:spLocks noRot="1" noChangeAspect="1" noMove="1" noResize="1" noEditPoints="1" noAdjustHandles="1" noChangeArrowheads="1" noChangeShapeType="1" noTextEdit="1"/>
              </p:cNvSpPr>
              <p:nvPr/>
            </p:nvSpPr>
            <p:spPr>
              <a:xfrm>
                <a:off x="152400" y="5693246"/>
                <a:ext cx="2712741" cy="9361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5CF77DD-37C7-4452-8427-5DC5C23766EF}"/>
                  </a:ext>
                </a:extLst>
              </p:cNvPr>
              <p:cNvSpPr txBox="1"/>
              <p:nvPr/>
            </p:nvSpPr>
            <p:spPr>
              <a:xfrm>
                <a:off x="3429000" y="3720380"/>
                <a:ext cx="5562601" cy="2436436"/>
              </a:xfrm>
              <a:prstGeom prst="rect">
                <a:avLst/>
              </a:prstGeom>
              <a:noFill/>
            </p:spPr>
            <p:txBody>
              <a:bodyPr wrap="square" rtlCol="0">
                <a:spAutoFit/>
              </a:bodyPr>
              <a:lstStyle/>
              <a:p>
                <a:pPr algn="ctr"/>
                <a14:m>
                  <m:oMath xmlns:m="http://schemas.openxmlformats.org/officeDocument/2006/math">
                    <m:d>
                      <m:dPr>
                        <m:ctrlPr>
                          <a:rPr lang="en-US" sz="2800" i="1" smtClean="0">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𝐼</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m:t>
                            </m:r>
                          </m:sup>
                        </m:sSup>
                      </m:e>
                    </m:d>
                  </m:oMath>
                </a14:m>
                <a:r>
                  <a:rPr lang="en-US" sz="2800" dirty="0">
                    <a:latin typeface="+mn-lt"/>
                  </a:rPr>
                  <a:t>, such that:</a:t>
                </a:r>
              </a:p>
              <a:p>
                <a:pPr algn="ctr"/>
                <a:endParaRPr lang="en-US" sz="2800" dirty="0">
                  <a:latin typeface="+mn-lt"/>
                </a:endParaRPr>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𝑑𝑆</m:t>
                        </m:r>
                      </m:num>
                      <m:den>
                        <m:r>
                          <a:rPr lang="en-US" sz="2800" i="1">
                            <a:latin typeface="Cambria Math" panose="02040503050406030204" pitchFamily="18" charset="0"/>
                          </a:rPr>
                          <m:t>𝑑𝑡</m:t>
                        </m:r>
                      </m:den>
                    </m:f>
                    <m:r>
                      <a:rPr lang="en-US" sz="2800" b="0" i="1" smtClean="0">
                        <a:latin typeface="Cambria Math" panose="02040503050406030204" pitchFamily="18" charset="0"/>
                      </a:rPr>
                      <m:t>=0</m:t>
                    </m:r>
                  </m:oMath>
                </a14:m>
                <a:r>
                  <a:rPr lang="en-US" sz="2800" dirty="0">
                    <a:latin typeface="+mn-lt"/>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𝑑𝐼</m:t>
                        </m:r>
                      </m:num>
                      <m:den>
                        <m:r>
                          <a:rPr lang="en-US" sz="2800" i="1">
                            <a:latin typeface="Cambria Math" panose="02040503050406030204" pitchFamily="18" charset="0"/>
                          </a:rPr>
                          <m:t>𝑑𝑡</m:t>
                        </m:r>
                      </m:den>
                    </m:f>
                    <m:r>
                      <a:rPr lang="en-US" sz="2800" i="1">
                        <a:latin typeface="Cambria Math" panose="02040503050406030204" pitchFamily="18" charset="0"/>
                      </a:rPr>
                      <m:t>=0</m:t>
                    </m:r>
                  </m:oMath>
                </a14:m>
                <a:r>
                  <a:rPr lang="en-US" sz="2800" dirty="0">
                    <a:latin typeface="+mn-lt"/>
                  </a:rPr>
                  <a:t>, and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r>
                          <a:rPr lang="en-US" sz="2800" b="0" i="1" smtClean="0">
                            <a:latin typeface="Cambria Math" panose="02040503050406030204" pitchFamily="18" charset="0"/>
                          </a:rPr>
                          <m:t>𝑅</m:t>
                        </m:r>
                      </m:num>
                      <m:den>
                        <m:r>
                          <a:rPr lang="en-US" sz="2800" i="1">
                            <a:latin typeface="Cambria Math" panose="02040503050406030204" pitchFamily="18" charset="0"/>
                          </a:rPr>
                          <m:t>𝑑𝑡</m:t>
                        </m:r>
                      </m:den>
                    </m:f>
                    <m:r>
                      <a:rPr lang="en-US" sz="2800" i="1">
                        <a:latin typeface="Cambria Math" panose="02040503050406030204" pitchFamily="18" charset="0"/>
                      </a:rPr>
                      <m:t>=0</m:t>
                    </m:r>
                  </m:oMath>
                </a14:m>
                <a:endParaRPr lang="en-US" sz="2800" dirty="0">
                  <a:latin typeface="+mn-lt"/>
                </a:endParaRPr>
              </a:p>
              <a:p>
                <a:pPr algn="ctr"/>
                <a:endParaRPr lang="en-US" sz="2800" dirty="0">
                  <a:latin typeface="+mn-lt"/>
                </a:endParaRPr>
              </a:p>
              <a:p>
                <a:pPr algn="ctr"/>
                <a14:m>
                  <m:oMathPara xmlns:m="http://schemas.openxmlformats.org/officeDocument/2006/math">
                    <m:oMathParaPr>
                      <m:jc m:val="centerGroup"/>
                    </m:oMathParaPr>
                    <m:oMath xmlns:m="http://schemas.openxmlformats.org/officeDocument/2006/math">
                      <m:d>
                        <m:dPr>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𝑆</m:t>
                              </m:r>
                            </m:e>
                            <m:sup>
                              <m:r>
                                <a:rPr lang="en-US" sz="2800" i="1">
                                  <a:latin typeface="Cambria Math" panose="02040503050406030204" pitchFamily="18" charset="0"/>
                                </a:rPr>
                                <m:t>∗</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𝐼</m:t>
                              </m:r>
                            </m:e>
                            <m:sup>
                              <m:r>
                                <a:rPr lang="en-US" sz="2800" i="1">
                                  <a:latin typeface="Cambria Math" panose="02040503050406030204" pitchFamily="18" charset="0"/>
                                </a:rPr>
                                <m:t>∗</m:t>
                              </m:r>
                            </m:sup>
                          </m:sSup>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m:t>
                              </m:r>
                            </m:sup>
                          </m:sSup>
                        </m:e>
                      </m:d>
                      <m:r>
                        <a:rPr lang="en-US" sz="2800" b="0" i="1" smtClean="0">
                          <a:latin typeface="Cambria Math" panose="02040503050406030204" pitchFamily="18" charset="0"/>
                        </a:rPr>
                        <m:t>=</m:t>
                      </m:r>
                      <m:d>
                        <m:dPr>
                          <m:ctrlPr>
                            <a:rPr lang="en-US" sz="2800" i="1">
                              <a:latin typeface="Cambria Math" panose="02040503050406030204" pitchFamily="18" charset="0"/>
                            </a:rPr>
                          </m:ctrlPr>
                        </m:dPr>
                        <m:e>
                          <m:r>
                            <a:rPr lang="en-US" sz="2800" b="0" i="1" smtClean="0">
                              <a:latin typeface="Cambria Math" panose="02040503050406030204" pitchFamily="18" charset="0"/>
                            </a:rPr>
                            <m:t>1</m:t>
                          </m:r>
                          <m:r>
                            <a:rPr lang="en-US" sz="2800" i="1">
                              <a:latin typeface="Cambria Math" panose="02040503050406030204" pitchFamily="18" charset="0"/>
                            </a:rPr>
                            <m:t>,</m:t>
                          </m:r>
                          <m:r>
                            <a:rPr lang="en-US" sz="2800" b="0" i="1" smtClean="0">
                              <a:latin typeface="Cambria Math" panose="02040503050406030204" pitchFamily="18" charset="0"/>
                            </a:rPr>
                            <m:t> 0</m:t>
                          </m:r>
                          <m:r>
                            <a:rPr lang="en-US" sz="2800" i="1">
                              <a:latin typeface="Cambria Math" panose="02040503050406030204" pitchFamily="18" charset="0"/>
                            </a:rPr>
                            <m:t>,</m:t>
                          </m:r>
                          <m:r>
                            <a:rPr lang="en-US" sz="2800" b="0" i="1" smtClean="0">
                              <a:latin typeface="Cambria Math" panose="02040503050406030204" pitchFamily="18" charset="0"/>
                            </a:rPr>
                            <m:t> 0</m:t>
                          </m:r>
                        </m:e>
                      </m:d>
                    </m:oMath>
                  </m:oMathPara>
                </a14:m>
                <a:endParaRPr lang="en-US" sz="2800" dirty="0">
                  <a:latin typeface="+mn-lt"/>
                </a:endParaRPr>
              </a:p>
            </p:txBody>
          </p:sp>
        </mc:Choice>
        <mc:Fallback xmlns="">
          <p:sp>
            <p:nvSpPr>
              <p:cNvPr id="3" name="TextBox 2">
                <a:extLst>
                  <a:ext uri="{FF2B5EF4-FFF2-40B4-BE49-F238E27FC236}">
                    <a16:creationId xmlns:a16="http://schemas.microsoft.com/office/drawing/2014/main" id="{25CF77DD-37C7-4452-8427-5DC5C23766EF}"/>
                  </a:ext>
                </a:extLst>
              </p:cNvPr>
              <p:cNvSpPr txBox="1">
                <a:spLocks noRot="1" noChangeAspect="1" noMove="1" noResize="1" noEditPoints="1" noAdjustHandles="1" noChangeArrowheads="1" noChangeShapeType="1" noTextEdit="1"/>
              </p:cNvSpPr>
              <p:nvPr/>
            </p:nvSpPr>
            <p:spPr>
              <a:xfrm>
                <a:off x="3429000" y="3720380"/>
                <a:ext cx="5562601" cy="2436436"/>
              </a:xfrm>
              <a:prstGeom prst="rect">
                <a:avLst/>
              </a:prstGeom>
              <a:blipFill>
                <a:blip r:embed="rId5"/>
                <a:stretch>
                  <a:fillRect t="-2250"/>
                </a:stretch>
              </a:blipFill>
            </p:spPr>
            <p:txBody>
              <a:bodyPr/>
              <a:lstStyle/>
              <a:p>
                <a:r>
                  <a:rPr lang="en-US">
                    <a:noFill/>
                  </a:rPr>
                  <a:t> </a:t>
                </a:r>
              </a:p>
            </p:txBody>
          </p:sp>
        </mc:Fallback>
      </mc:AlternateContent>
    </p:spTree>
    <p:extLst>
      <p:ext uri="{BB962C8B-B14F-4D97-AF65-F5344CB8AC3E}">
        <p14:creationId xmlns:p14="http://schemas.microsoft.com/office/powerpoint/2010/main" val="418778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Endemic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5CF77DD-37C7-4452-8427-5DC5C23766EF}"/>
                  </a:ext>
                </a:extLst>
              </p:cNvPr>
              <p:cNvSpPr txBox="1"/>
              <p:nvPr/>
            </p:nvSpPr>
            <p:spPr>
              <a:xfrm>
                <a:off x="1752600" y="1524000"/>
                <a:ext cx="5943600" cy="1574662"/>
              </a:xfrm>
              <a:prstGeom prst="rect">
                <a:avLst/>
              </a:prstGeom>
              <a:noFill/>
            </p:spPr>
            <p:txBody>
              <a:bodyPr wrap="square" rtlCol="0">
                <a:spAutoFit/>
              </a:bodyPr>
              <a:lstStyle/>
              <a:p>
                <a:pPr algn="ctr"/>
                <a14:m>
                  <m:oMath xmlns:m="http://schemas.openxmlformats.org/officeDocument/2006/math">
                    <m:d>
                      <m:dPr>
                        <m:ctrlPr>
                          <a:rPr lang="en-US" sz="2800" i="1" smtClean="0">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𝐼</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m:t>
                            </m:r>
                          </m:sup>
                        </m:sSup>
                      </m:e>
                    </m:d>
                  </m:oMath>
                </a14:m>
                <a:r>
                  <a:rPr lang="en-US" sz="2800" dirty="0">
                    <a:latin typeface="+mn-lt"/>
                  </a:rPr>
                  <a:t>, such that:</a:t>
                </a:r>
              </a:p>
              <a:p>
                <a:pPr algn="ctr"/>
                <a:endParaRPr lang="en-US" sz="2800" dirty="0">
                  <a:latin typeface="+mn-lt"/>
                </a:endParaRPr>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𝑑𝑆</m:t>
                        </m:r>
                      </m:num>
                      <m:den>
                        <m:r>
                          <a:rPr lang="en-US" sz="2800" i="1">
                            <a:latin typeface="Cambria Math" panose="02040503050406030204" pitchFamily="18" charset="0"/>
                          </a:rPr>
                          <m:t>𝑑𝑡</m:t>
                        </m:r>
                      </m:den>
                    </m:f>
                    <m:r>
                      <a:rPr lang="en-US" sz="2800" b="0" i="1" smtClean="0">
                        <a:latin typeface="Cambria Math" panose="02040503050406030204" pitchFamily="18" charset="0"/>
                      </a:rPr>
                      <m:t>=0</m:t>
                    </m:r>
                  </m:oMath>
                </a14:m>
                <a:r>
                  <a:rPr lang="en-US" sz="2800" dirty="0">
                    <a:latin typeface="+mn-lt"/>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𝑑𝐼</m:t>
                        </m:r>
                      </m:num>
                      <m:den>
                        <m:r>
                          <a:rPr lang="en-US" sz="2800" i="1">
                            <a:latin typeface="Cambria Math" panose="02040503050406030204" pitchFamily="18" charset="0"/>
                          </a:rPr>
                          <m:t>𝑑𝑡</m:t>
                        </m:r>
                      </m:den>
                    </m:f>
                    <m:r>
                      <a:rPr lang="en-US" sz="2800" i="1">
                        <a:latin typeface="Cambria Math" panose="02040503050406030204" pitchFamily="18" charset="0"/>
                      </a:rPr>
                      <m:t>=0</m:t>
                    </m:r>
                  </m:oMath>
                </a14:m>
                <a:r>
                  <a:rPr lang="en-US" sz="2800" dirty="0">
                    <a:latin typeface="+mn-lt"/>
                  </a:rPr>
                  <a:t>, and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r>
                          <a:rPr lang="en-US" sz="2800" b="0" i="1" smtClean="0">
                            <a:latin typeface="Cambria Math" panose="02040503050406030204" pitchFamily="18" charset="0"/>
                          </a:rPr>
                          <m:t>𝑅</m:t>
                        </m:r>
                      </m:num>
                      <m:den>
                        <m:r>
                          <a:rPr lang="en-US" sz="2800" i="1">
                            <a:latin typeface="Cambria Math" panose="02040503050406030204" pitchFamily="18" charset="0"/>
                          </a:rPr>
                          <m:t>𝑑𝑡</m:t>
                        </m:r>
                      </m:den>
                    </m:f>
                    <m:r>
                      <a:rPr lang="en-US" sz="2800" i="1">
                        <a:latin typeface="Cambria Math" panose="02040503050406030204" pitchFamily="18" charset="0"/>
                      </a:rPr>
                      <m:t>=0</m:t>
                    </m:r>
                  </m:oMath>
                </a14:m>
                <a:r>
                  <a:rPr lang="en-US" sz="2800" dirty="0">
                    <a:latin typeface="+mn-lt"/>
                  </a:rPr>
                  <a:t> AND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𝐼</m:t>
                        </m:r>
                      </m:e>
                      <m:sup>
                        <m:r>
                          <a:rPr lang="en-US" sz="2800" i="1">
                            <a:latin typeface="Cambria Math" panose="02040503050406030204" pitchFamily="18" charset="0"/>
                          </a:rPr>
                          <m:t>∗</m:t>
                        </m:r>
                      </m:sup>
                    </m:sSup>
                    <m:r>
                      <a:rPr lang="en-US" sz="2800" i="1">
                        <a:latin typeface="Cambria Math" panose="02040503050406030204" pitchFamily="18" charset="0"/>
                      </a:rPr>
                      <m:t>&gt;0</m:t>
                    </m:r>
                  </m:oMath>
                </a14:m>
                <a:endParaRPr lang="en-US" sz="2800" dirty="0">
                  <a:latin typeface="+mn-lt"/>
                </a:endParaRPr>
              </a:p>
            </p:txBody>
          </p:sp>
        </mc:Choice>
        <mc:Fallback xmlns="">
          <p:sp>
            <p:nvSpPr>
              <p:cNvPr id="3" name="TextBox 2">
                <a:extLst>
                  <a:ext uri="{FF2B5EF4-FFF2-40B4-BE49-F238E27FC236}">
                    <a16:creationId xmlns:a16="http://schemas.microsoft.com/office/drawing/2014/main" id="{25CF77DD-37C7-4452-8427-5DC5C23766EF}"/>
                  </a:ext>
                </a:extLst>
              </p:cNvPr>
              <p:cNvSpPr txBox="1">
                <a:spLocks noRot="1" noChangeAspect="1" noMove="1" noResize="1" noEditPoints="1" noAdjustHandles="1" noChangeArrowheads="1" noChangeShapeType="1" noTextEdit="1"/>
              </p:cNvSpPr>
              <p:nvPr/>
            </p:nvSpPr>
            <p:spPr>
              <a:xfrm>
                <a:off x="1752600" y="1524000"/>
                <a:ext cx="5943600" cy="1574662"/>
              </a:xfrm>
              <a:prstGeom prst="rect">
                <a:avLst/>
              </a:prstGeom>
              <a:blipFill>
                <a:blip r:embed="rId2"/>
                <a:stretch>
                  <a:fillRect t="-3488"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823BE9-31DC-45A6-AEBD-343BA4ACC6D0}"/>
                  </a:ext>
                </a:extLst>
              </p:cNvPr>
              <p:cNvSpPr txBox="1"/>
              <p:nvPr/>
            </p:nvSpPr>
            <p:spPr>
              <a:xfrm>
                <a:off x="2133600" y="3523787"/>
                <a:ext cx="5181600" cy="30829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γ</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𝐼</m:t>
                      </m:r>
                      <m:r>
                        <a:rPr lang="en-US" sz="2800" b="0" i="1" smtClean="0">
                          <a:latin typeface="Cambria Math" panose="02040503050406030204" pitchFamily="18" charset="0"/>
                        </a:rPr>
                        <m:t>=0</m:t>
                      </m:r>
                    </m:oMath>
                  </m:oMathPara>
                </a14:m>
                <a:endParaRPr lang="en-US" sz="2800" dirty="0">
                  <a:latin typeface="+mn-lt"/>
                </a:endParaRPr>
              </a:p>
              <a:p>
                <a:endParaRPr lang="en-US" sz="2800" dirty="0">
                  <a:latin typeface="+mn-lt"/>
                </a:endParaRPr>
              </a:p>
              <a:p>
                <a:pPr/>
                <a14:m>
                  <m:oMathPara xmlns:m="http://schemas.openxmlformats.org/officeDocument/2006/math">
                    <m:oMathParaPr>
                      <m:jc m:val="centerGroup"/>
                    </m:oMathParaPr>
                    <m:oMath xmlns:m="http://schemas.openxmlformats.org/officeDocument/2006/math">
                      <m:sSup>
                        <m:sSupPr>
                          <m:ctrlPr>
                            <a:rPr lang="el-GR" sz="2800" i="1" smtClean="0">
                              <a:latin typeface="Cambria Math" panose="02040503050406030204" pitchFamily="18" charset="0"/>
                            </a:rPr>
                          </m:ctrlPr>
                        </m:sSupPr>
                        <m:e>
                          <m:r>
                            <a:rPr lang="en-US" sz="2800" b="0" i="1" smtClean="0">
                              <a:latin typeface="Cambria Math" panose="02040503050406030204" pitchFamily="18" charset="0"/>
                            </a:rPr>
                            <m:t>𝐼</m:t>
                          </m:r>
                        </m:e>
                        <m:sup>
                          <m:r>
                            <a:rPr lang="en-US" sz="2800" b="0" i="1" smtClean="0">
                              <a:latin typeface="Cambria Math" panose="02040503050406030204" pitchFamily="18" charset="0"/>
                            </a:rPr>
                            <m:t>∗</m:t>
                          </m:r>
                        </m:sup>
                      </m:sSup>
                      <m:d>
                        <m:dPr>
                          <m:ctrlPr>
                            <a:rPr lang="el-GR" sz="2800" i="1" smtClean="0">
                              <a:latin typeface="Cambria Math" panose="02040503050406030204" pitchFamily="18" charset="0"/>
                            </a:rPr>
                          </m:ctrlPr>
                        </m:dPr>
                        <m:e>
                          <m:r>
                            <m:rPr>
                              <m:sty m:val="p"/>
                            </m:rPr>
                            <a:rPr lang="el-GR" sz="2800" i="1">
                              <a:latin typeface="Cambria Math" panose="02040503050406030204" pitchFamily="18" charset="0"/>
                            </a:rPr>
                            <m:t>β</m:t>
                          </m:r>
                          <m:sSup>
                            <m:sSupPr>
                              <m:ctrlPr>
                                <a:rPr lang="el-GR" sz="2800" i="1" smtClean="0">
                                  <a:latin typeface="Cambria Math" panose="02040503050406030204" pitchFamily="18" charset="0"/>
                                </a:rPr>
                              </m:ctrlPr>
                            </m:sSupPr>
                            <m:e>
                              <m:r>
                                <a:rPr lang="en-US" sz="2800" i="1">
                                  <a:latin typeface="Cambria Math" panose="02040503050406030204" pitchFamily="18" charset="0"/>
                                </a:rPr>
                                <m:t>𝑆</m:t>
                              </m:r>
                            </m:e>
                            <m:sup>
                              <m:r>
                                <a:rPr lang="en-US" sz="2800" b="0" i="1" smtClean="0">
                                  <a:latin typeface="Cambria Math" panose="02040503050406030204" pitchFamily="18" charset="0"/>
                                </a:rPr>
                                <m:t>∗</m:t>
                              </m:r>
                            </m:sup>
                          </m:sSup>
                          <m:r>
                            <a:rPr lang="en-US" sz="2800" i="1">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m:t>
                          </m:r>
                          <m:r>
                            <m:rPr>
                              <m:sty m:val="p"/>
                            </m:rPr>
                            <a:rPr lang="el-GR" sz="2800" i="1">
                              <a:latin typeface="Cambria Math" panose="02040503050406030204" pitchFamily="18" charset="0"/>
                            </a:rPr>
                            <m:t>μ</m:t>
                          </m:r>
                        </m:e>
                      </m:d>
                      <m:r>
                        <a:rPr lang="en-US" sz="2800" i="1">
                          <a:latin typeface="Cambria Math" panose="02040503050406030204" pitchFamily="18" charset="0"/>
                        </a:rPr>
                        <m:t>=0</m:t>
                      </m:r>
                    </m:oMath>
                  </m:oMathPara>
                </a14:m>
                <a:endParaRPr lang="en-US" sz="2800" dirty="0">
                  <a:latin typeface="+mn-lt"/>
                </a:endParaRPr>
              </a:p>
              <a:p>
                <a:endParaRPr lang="en-US" sz="2800" dirty="0">
                  <a:latin typeface="+mn-lt"/>
                </a:endParaRPr>
              </a:p>
              <a:p>
                <a:pPr/>
                <a14:m>
                  <m:oMathPara xmlns:m="http://schemas.openxmlformats.org/officeDocument/2006/math">
                    <m:oMathParaPr>
                      <m:jc m:val="centerGroup"/>
                    </m:oMathParaPr>
                    <m:oMath xmlns:m="http://schemas.openxmlformats.org/officeDocument/2006/math">
                      <m:sSup>
                        <m:sSupPr>
                          <m:ctrlPr>
                            <a:rPr lang="el-GR" sz="2800" b="1" i="1">
                              <a:latin typeface="Cambria Math" panose="02040503050406030204" pitchFamily="18" charset="0"/>
                            </a:rPr>
                          </m:ctrlPr>
                        </m:sSupPr>
                        <m:e>
                          <m:r>
                            <a:rPr lang="en-US" sz="2800" b="1" i="1">
                              <a:latin typeface="Cambria Math" panose="02040503050406030204" pitchFamily="18" charset="0"/>
                            </a:rPr>
                            <m:t>𝑺</m:t>
                          </m:r>
                        </m:e>
                        <m:sup>
                          <m:r>
                            <a:rPr lang="en-US" sz="2800" b="1" i="1">
                              <a:latin typeface="Cambria Math" panose="02040503050406030204" pitchFamily="18" charset="0"/>
                            </a:rPr>
                            <m:t>∗</m:t>
                          </m:r>
                        </m:sup>
                      </m:sSup>
                      <m:r>
                        <a:rPr lang="en-US" sz="2800" b="1" i="1" smtClean="0">
                          <a:latin typeface="Cambria Math" panose="02040503050406030204" pitchFamily="18" charset="0"/>
                        </a:rPr>
                        <m:t>=</m:t>
                      </m:r>
                      <m:f>
                        <m:fPr>
                          <m:ctrlPr>
                            <a:rPr lang="en-US" sz="2800" b="1" i="1" smtClean="0">
                              <a:latin typeface="Cambria Math" panose="02040503050406030204" pitchFamily="18" charset="0"/>
                            </a:rPr>
                          </m:ctrlPr>
                        </m:fPr>
                        <m:num>
                          <m:r>
                            <a:rPr lang="en-US" sz="2800" b="1" i="1" smtClean="0">
                              <a:latin typeface="Cambria Math" panose="02040503050406030204" pitchFamily="18" charset="0"/>
                            </a:rPr>
                            <m:t>𝟏</m:t>
                          </m:r>
                        </m:num>
                        <m:den>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𝟎</m:t>
                              </m:r>
                            </m:sub>
                          </m:sSub>
                        </m:den>
                      </m:f>
                    </m:oMath>
                  </m:oMathPara>
                </a14:m>
                <a:endParaRPr lang="en-US" sz="2800" b="1" dirty="0">
                  <a:latin typeface="+mn-lt"/>
                </a:endParaRPr>
              </a:p>
            </p:txBody>
          </p:sp>
        </mc:Choice>
        <mc:Fallback xmlns="">
          <p:sp>
            <p:nvSpPr>
              <p:cNvPr id="22" name="TextBox 21">
                <a:extLst>
                  <a:ext uri="{FF2B5EF4-FFF2-40B4-BE49-F238E27FC236}">
                    <a16:creationId xmlns:a16="http://schemas.microsoft.com/office/drawing/2014/main" id="{29823BE9-31DC-45A6-AEBD-343BA4ACC6D0}"/>
                  </a:ext>
                </a:extLst>
              </p:cNvPr>
              <p:cNvSpPr txBox="1">
                <a:spLocks noRot="1" noChangeAspect="1" noMove="1" noResize="1" noEditPoints="1" noAdjustHandles="1" noChangeArrowheads="1" noChangeShapeType="1" noTextEdit="1"/>
              </p:cNvSpPr>
              <p:nvPr/>
            </p:nvSpPr>
            <p:spPr>
              <a:xfrm>
                <a:off x="2133600" y="3523787"/>
                <a:ext cx="5181600" cy="3082960"/>
              </a:xfrm>
              <a:prstGeom prst="rect">
                <a:avLst/>
              </a:prstGeo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1B8F113-5D12-4699-BCC7-A5A4F20607A0}"/>
              </a:ext>
            </a:extLst>
          </p:cNvPr>
          <p:cNvSpPr txBox="1"/>
          <p:nvPr/>
        </p:nvSpPr>
        <p:spPr>
          <a:xfrm>
            <a:off x="6629400" y="4919008"/>
            <a:ext cx="2514600" cy="1938992"/>
          </a:xfrm>
          <a:prstGeom prst="rect">
            <a:avLst/>
          </a:prstGeom>
          <a:noFill/>
        </p:spPr>
        <p:txBody>
          <a:bodyPr wrap="square" rtlCol="0">
            <a:spAutoFit/>
          </a:bodyPr>
          <a:lstStyle/>
          <a:p>
            <a:r>
              <a:rPr lang="en-US" sz="2000" b="1" dirty="0">
                <a:latin typeface="+mj-lt"/>
              </a:rPr>
              <a:t>The larger R</a:t>
            </a:r>
            <a:r>
              <a:rPr lang="en-US" sz="2000" b="1" baseline="-25000" dirty="0">
                <a:latin typeface="+mj-lt"/>
              </a:rPr>
              <a:t>0</a:t>
            </a:r>
            <a:r>
              <a:rPr lang="en-US" sz="2000" b="1" dirty="0">
                <a:latin typeface="+mj-lt"/>
              </a:rPr>
              <a:t>, the smaller the fraction of </a:t>
            </a:r>
            <a:r>
              <a:rPr lang="en-US" sz="2000" b="1" dirty="0" err="1">
                <a:latin typeface="+mj-lt"/>
              </a:rPr>
              <a:t>Susceptibles</a:t>
            </a:r>
            <a:r>
              <a:rPr lang="en-US" sz="2000" b="1" dirty="0">
                <a:latin typeface="+mj-lt"/>
              </a:rPr>
              <a:t> in endemic equilibrium (but there will always be some)</a:t>
            </a:r>
          </a:p>
        </p:txBody>
      </p:sp>
    </p:spTree>
    <p:extLst>
      <p:ext uri="{BB962C8B-B14F-4D97-AF65-F5344CB8AC3E}">
        <p14:creationId xmlns:p14="http://schemas.microsoft.com/office/powerpoint/2010/main" val="428509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Endemic Equilibrium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5CF77DD-37C7-4452-8427-5DC5C23766EF}"/>
                  </a:ext>
                </a:extLst>
              </p:cNvPr>
              <p:cNvSpPr txBox="1"/>
              <p:nvPr/>
            </p:nvSpPr>
            <p:spPr>
              <a:xfrm>
                <a:off x="1752600" y="1524000"/>
                <a:ext cx="5943600" cy="1574662"/>
              </a:xfrm>
              <a:prstGeom prst="rect">
                <a:avLst/>
              </a:prstGeom>
              <a:noFill/>
            </p:spPr>
            <p:txBody>
              <a:bodyPr wrap="square" rtlCol="0">
                <a:spAutoFit/>
              </a:bodyPr>
              <a:lstStyle/>
              <a:p>
                <a:pPr algn="ctr"/>
                <a14:m>
                  <m:oMath xmlns:m="http://schemas.openxmlformats.org/officeDocument/2006/math">
                    <m:d>
                      <m:dPr>
                        <m:ctrlPr>
                          <a:rPr lang="en-US" sz="2800" i="1" smtClean="0">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𝑆</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𝐼</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m:t>
                            </m:r>
                          </m:sup>
                        </m:sSup>
                      </m:e>
                    </m:d>
                  </m:oMath>
                </a14:m>
                <a:r>
                  <a:rPr lang="en-US" sz="2800" dirty="0">
                    <a:latin typeface="+mn-lt"/>
                  </a:rPr>
                  <a:t>, such that:</a:t>
                </a:r>
              </a:p>
              <a:p>
                <a:pPr algn="ctr"/>
                <a:endParaRPr lang="en-US" sz="2800" dirty="0">
                  <a:latin typeface="+mn-lt"/>
                </a:endParaRPr>
              </a:p>
              <a:p>
                <a:pPr algn="ct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𝑑𝑆</m:t>
                        </m:r>
                      </m:num>
                      <m:den>
                        <m:r>
                          <a:rPr lang="en-US" sz="2800" i="1">
                            <a:latin typeface="Cambria Math" panose="02040503050406030204" pitchFamily="18" charset="0"/>
                          </a:rPr>
                          <m:t>𝑑𝑡</m:t>
                        </m:r>
                      </m:den>
                    </m:f>
                    <m:r>
                      <a:rPr lang="en-US" sz="2800" b="0" i="1" smtClean="0">
                        <a:latin typeface="Cambria Math" panose="02040503050406030204" pitchFamily="18" charset="0"/>
                      </a:rPr>
                      <m:t>=0</m:t>
                    </m:r>
                  </m:oMath>
                </a14:m>
                <a:r>
                  <a:rPr lang="en-US" sz="2800" dirty="0">
                    <a:latin typeface="+mn-lt"/>
                  </a:rPr>
                  <a:t>,</a:t>
                </a:r>
                <a:r>
                  <a:rPr lang="en-US" sz="2800" dirty="0"/>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𝑑𝐼</m:t>
                        </m:r>
                      </m:num>
                      <m:den>
                        <m:r>
                          <a:rPr lang="en-US" sz="2800" i="1">
                            <a:latin typeface="Cambria Math" panose="02040503050406030204" pitchFamily="18" charset="0"/>
                          </a:rPr>
                          <m:t>𝑑𝑡</m:t>
                        </m:r>
                      </m:den>
                    </m:f>
                    <m:r>
                      <a:rPr lang="en-US" sz="2800" i="1">
                        <a:latin typeface="Cambria Math" panose="02040503050406030204" pitchFamily="18" charset="0"/>
                      </a:rPr>
                      <m:t>=0</m:t>
                    </m:r>
                  </m:oMath>
                </a14:m>
                <a:r>
                  <a:rPr lang="en-US" sz="2800" dirty="0">
                    <a:latin typeface="+mn-lt"/>
                  </a:rPr>
                  <a:t>, and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𝑑</m:t>
                        </m:r>
                        <m:r>
                          <a:rPr lang="en-US" sz="2800" b="0" i="1" smtClean="0">
                            <a:latin typeface="Cambria Math" panose="02040503050406030204" pitchFamily="18" charset="0"/>
                          </a:rPr>
                          <m:t>𝑅</m:t>
                        </m:r>
                      </m:num>
                      <m:den>
                        <m:r>
                          <a:rPr lang="en-US" sz="2800" i="1">
                            <a:latin typeface="Cambria Math" panose="02040503050406030204" pitchFamily="18" charset="0"/>
                          </a:rPr>
                          <m:t>𝑑𝑡</m:t>
                        </m:r>
                      </m:den>
                    </m:f>
                    <m:r>
                      <a:rPr lang="en-US" sz="2800" i="1">
                        <a:latin typeface="Cambria Math" panose="02040503050406030204" pitchFamily="18" charset="0"/>
                      </a:rPr>
                      <m:t>=0</m:t>
                    </m:r>
                  </m:oMath>
                </a14:m>
                <a:r>
                  <a:rPr lang="en-US" sz="2800" dirty="0">
                    <a:latin typeface="+mn-lt"/>
                  </a:rPr>
                  <a:t> AND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𝐼</m:t>
                        </m:r>
                      </m:e>
                      <m:sup>
                        <m:r>
                          <a:rPr lang="en-US" sz="2800" i="1">
                            <a:latin typeface="Cambria Math" panose="02040503050406030204" pitchFamily="18" charset="0"/>
                          </a:rPr>
                          <m:t>∗</m:t>
                        </m:r>
                      </m:sup>
                    </m:sSup>
                    <m:r>
                      <a:rPr lang="en-US" sz="2800" i="1">
                        <a:latin typeface="Cambria Math" panose="02040503050406030204" pitchFamily="18" charset="0"/>
                      </a:rPr>
                      <m:t>&gt;0</m:t>
                    </m:r>
                  </m:oMath>
                </a14:m>
                <a:endParaRPr lang="en-US" sz="2800" dirty="0">
                  <a:latin typeface="+mn-lt"/>
                </a:endParaRPr>
              </a:p>
            </p:txBody>
          </p:sp>
        </mc:Choice>
        <mc:Fallback xmlns="">
          <p:sp>
            <p:nvSpPr>
              <p:cNvPr id="3" name="TextBox 2">
                <a:extLst>
                  <a:ext uri="{FF2B5EF4-FFF2-40B4-BE49-F238E27FC236}">
                    <a16:creationId xmlns:a16="http://schemas.microsoft.com/office/drawing/2014/main" id="{25CF77DD-37C7-4452-8427-5DC5C23766EF}"/>
                  </a:ext>
                </a:extLst>
              </p:cNvPr>
              <p:cNvSpPr txBox="1">
                <a:spLocks noRot="1" noChangeAspect="1" noMove="1" noResize="1" noEditPoints="1" noAdjustHandles="1" noChangeArrowheads="1" noChangeShapeType="1" noTextEdit="1"/>
              </p:cNvSpPr>
              <p:nvPr/>
            </p:nvSpPr>
            <p:spPr>
              <a:xfrm>
                <a:off x="1752600" y="1524000"/>
                <a:ext cx="5943600" cy="1574662"/>
              </a:xfrm>
              <a:prstGeom prst="rect">
                <a:avLst/>
              </a:prstGeom>
              <a:blipFill>
                <a:blip r:embed="rId2"/>
                <a:stretch>
                  <a:fillRect t="-3488"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823BE9-31DC-45A6-AEBD-343BA4ACC6D0}"/>
                  </a:ext>
                </a:extLst>
              </p:cNvPr>
              <p:cNvSpPr txBox="1"/>
              <p:nvPr/>
            </p:nvSpPr>
            <p:spPr>
              <a:xfrm>
                <a:off x="1600200" y="3276600"/>
                <a:ext cx="5791200" cy="35373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rPr>
                            <m:t>𝑑𝑆</m:t>
                          </m:r>
                        </m:num>
                        <m:den>
                          <m:r>
                            <a:rPr lang="en-US" sz="2800" i="1">
                              <a:latin typeface="Cambria Math" panose="02040503050406030204" pitchFamily="18" charset="0"/>
                            </a:rPr>
                            <m:t>𝑑𝑡</m:t>
                          </m:r>
                        </m:den>
                      </m:f>
                      <m:r>
                        <a:rPr lang="en-US" sz="2800" i="1">
                          <a:latin typeface="Cambria Math" panose="02040503050406030204" pitchFamily="18" charset="0"/>
                        </a:rPr>
                        <m:t>=</m:t>
                      </m:r>
                      <m:r>
                        <m:rPr>
                          <m:sty m:val="p"/>
                        </m:rPr>
                        <a:rPr lang="el-GR" sz="2800" i="1">
                          <a:solidFill>
                            <a:srgbClr val="00B050"/>
                          </a:solidFill>
                          <a:latin typeface="Cambria Math" panose="02040503050406030204" pitchFamily="18" charset="0"/>
                        </a:rPr>
                        <m:t>μ</m:t>
                      </m:r>
                      <m:r>
                        <a:rPr lang="en-US" sz="2800" i="1">
                          <a:latin typeface="Cambria Math" panose="02040503050406030204" pitchFamily="18" charset="0"/>
                        </a:rPr>
                        <m:t>−</m:t>
                      </m:r>
                      <m:r>
                        <m:rPr>
                          <m:sty m:val="p"/>
                        </m:rPr>
                        <a:rPr lang="el-GR" sz="2800" i="1">
                          <a:latin typeface="Cambria Math" panose="02040503050406030204" pitchFamily="18" charset="0"/>
                        </a:rPr>
                        <m:t>β</m:t>
                      </m:r>
                      <m:r>
                        <a:rPr lang="en-US" sz="2800" i="1">
                          <a:latin typeface="Cambria Math" panose="02040503050406030204" pitchFamily="18" charset="0"/>
                        </a:rPr>
                        <m:t>𝐼𝑆</m:t>
                      </m:r>
                      <m:r>
                        <a:rPr lang="en-US" sz="2800" i="1">
                          <a:latin typeface="Cambria Math" panose="02040503050406030204" pitchFamily="18" charset="0"/>
                        </a:rPr>
                        <m:t>−</m:t>
                      </m:r>
                      <m:r>
                        <m:rPr>
                          <m:sty m:val="p"/>
                        </m:rPr>
                        <a:rPr lang="el-GR" sz="2800" i="1">
                          <a:latin typeface="Cambria Math" panose="02040503050406030204" pitchFamily="18" charset="0"/>
                        </a:rPr>
                        <m:t>μ</m:t>
                      </m:r>
                      <m:r>
                        <a:rPr lang="en-US" sz="2800" i="1">
                          <a:latin typeface="Cambria Math" panose="02040503050406030204" pitchFamily="18" charset="0"/>
                        </a:rPr>
                        <m:t>𝑆</m:t>
                      </m:r>
                      <m:r>
                        <a:rPr lang="en-US" sz="2800" b="0" i="1" smtClean="0">
                          <a:latin typeface="Cambria Math" panose="02040503050406030204" pitchFamily="18" charset="0"/>
                        </a:rPr>
                        <m:t>=0</m:t>
                      </m:r>
                    </m:oMath>
                  </m:oMathPara>
                </a14:m>
                <a:endParaRPr lang="en-US" sz="2800" dirty="0">
                  <a:latin typeface="+mn-lt"/>
                </a:endParaRPr>
              </a:p>
              <a:p>
                <a:endParaRPr lang="en-US" sz="2800" dirty="0">
                  <a:latin typeface="+mn-lt"/>
                </a:endParaRPr>
              </a:p>
              <a:p>
                <a:pPr/>
                <a14:m>
                  <m:oMathPara xmlns:m="http://schemas.openxmlformats.org/officeDocument/2006/math">
                    <m:oMathParaPr>
                      <m:jc m:val="centerGroup"/>
                    </m:oMathParaPr>
                    <m:oMath xmlns:m="http://schemas.openxmlformats.org/officeDocument/2006/math">
                      <m:r>
                        <m:rPr>
                          <m:sty m:val="p"/>
                        </m:rPr>
                        <a:rPr lang="el-GR" sz="2800" i="1">
                          <a:solidFill>
                            <a:srgbClr val="00B050"/>
                          </a:solidFill>
                          <a:latin typeface="Cambria Math" panose="02040503050406030204" pitchFamily="18" charset="0"/>
                        </a:rPr>
                        <m:t>μ</m:t>
                      </m:r>
                      <m:r>
                        <a:rPr lang="en-US" sz="2800" i="1">
                          <a:latin typeface="Cambria Math" panose="02040503050406030204" pitchFamily="18" charset="0"/>
                        </a:rPr>
                        <m:t>−</m:t>
                      </m:r>
                      <m:r>
                        <m:rPr>
                          <m:sty m:val="p"/>
                        </m:rPr>
                        <a:rPr lang="el-GR" sz="2800" i="1">
                          <a:latin typeface="Cambria Math" panose="02040503050406030204" pitchFamily="18" charset="0"/>
                        </a:rPr>
                        <m:t>β</m:t>
                      </m:r>
                      <m:sSup>
                        <m:sSupPr>
                          <m:ctrlPr>
                            <a:rPr lang="en-US" sz="2800" i="1">
                              <a:latin typeface="Cambria Math" panose="02040503050406030204" pitchFamily="18" charset="0"/>
                            </a:rPr>
                          </m:ctrlPr>
                        </m:sSupPr>
                        <m:e>
                          <m:r>
                            <a:rPr lang="en-US" sz="2800" i="1">
                              <a:latin typeface="Cambria Math" panose="02040503050406030204" pitchFamily="18" charset="0"/>
                            </a:rPr>
                            <m:t>𝐼</m:t>
                          </m:r>
                        </m:e>
                        <m:sup>
                          <m:r>
                            <a:rPr lang="en-US" sz="2800" i="1">
                              <a:latin typeface="Cambria Math" panose="02040503050406030204" pitchFamily="18" charset="0"/>
                            </a:rPr>
                            <m:t>∗</m:t>
                          </m:r>
                        </m:sup>
                      </m:sSup>
                      <m:f>
                        <m:fPr>
                          <m:ctrlPr>
                            <a:rPr lang="en-US" sz="2800" i="1">
                              <a:latin typeface="Cambria Math" panose="02040503050406030204" pitchFamily="18" charset="0"/>
                            </a:rPr>
                          </m:ctrlPr>
                        </m:fPr>
                        <m:num>
                          <m:r>
                            <a:rPr lang="en-US" sz="2800" i="1">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0</m:t>
                              </m:r>
                            </m:sub>
                          </m:sSub>
                        </m:den>
                      </m:f>
                      <m:r>
                        <a:rPr lang="en-US" sz="2800" i="1">
                          <a:latin typeface="Cambria Math" panose="02040503050406030204" pitchFamily="18" charset="0"/>
                        </a:rPr>
                        <m:t>−</m:t>
                      </m:r>
                      <m:r>
                        <m:rPr>
                          <m:sty m:val="p"/>
                        </m:rPr>
                        <a:rPr lang="el-GR" sz="2800" i="1">
                          <a:latin typeface="Cambria Math" panose="02040503050406030204" pitchFamily="18" charset="0"/>
                        </a:rPr>
                        <m:t>μ</m:t>
                      </m:r>
                      <m:f>
                        <m:fPr>
                          <m:ctrlPr>
                            <a:rPr lang="en-US" sz="2800" i="1">
                              <a:latin typeface="Cambria Math" panose="02040503050406030204" pitchFamily="18" charset="0"/>
                            </a:rPr>
                          </m:ctrlPr>
                        </m:fPr>
                        <m:num>
                          <m:r>
                            <a:rPr lang="en-US" sz="2800" i="1">
                              <a:latin typeface="Cambria Math" panose="02040503050406030204" pitchFamily="18" charset="0"/>
                            </a:rPr>
                            <m:t>1</m:t>
                          </m:r>
                        </m:num>
                        <m:den>
                          <m:sSub>
                            <m:sSubPr>
                              <m:ctrlPr>
                                <a:rPr lang="en-US" sz="2800" i="1">
                                  <a:latin typeface="Cambria Math" panose="02040503050406030204" pitchFamily="18" charset="0"/>
                                </a:rPr>
                              </m:ctrlPr>
                            </m:sSubPr>
                            <m:e>
                              <m:r>
                                <a:rPr lang="en-US" sz="2800" i="1">
                                  <a:latin typeface="Cambria Math" panose="02040503050406030204" pitchFamily="18" charset="0"/>
                                </a:rPr>
                                <m:t>𝑅</m:t>
                              </m:r>
                            </m:e>
                            <m:sub>
                              <m:r>
                                <a:rPr lang="en-US" sz="2800" i="1">
                                  <a:latin typeface="Cambria Math" panose="02040503050406030204" pitchFamily="18" charset="0"/>
                                </a:rPr>
                                <m:t>0</m:t>
                              </m:r>
                            </m:sub>
                          </m:sSub>
                        </m:den>
                      </m:f>
                      <m:r>
                        <a:rPr lang="en-US" sz="2800" i="1">
                          <a:latin typeface="Cambria Math" panose="02040503050406030204" pitchFamily="18" charset="0"/>
                        </a:rPr>
                        <m:t>=0</m:t>
                      </m:r>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sSup>
                        <m:sSupPr>
                          <m:ctrlPr>
                            <a:rPr lang="en-US" sz="2800" b="1" i="1">
                              <a:latin typeface="Cambria Math" panose="02040503050406030204" pitchFamily="18" charset="0"/>
                            </a:rPr>
                          </m:ctrlPr>
                        </m:sSupPr>
                        <m:e>
                          <m:r>
                            <a:rPr lang="en-US" sz="2800" b="1" i="1">
                              <a:latin typeface="Cambria Math" panose="02040503050406030204" pitchFamily="18" charset="0"/>
                            </a:rPr>
                            <m:t>𝑰</m:t>
                          </m:r>
                        </m:e>
                        <m:sup>
                          <m:r>
                            <a:rPr lang="en-US" sz="2800" b="1" i="1">
                              <a:latin typeface="Cambria Math" panose="02040503050406030204" pitchFamily="18" charset="0"/>
                            </a:rPr>
                            <m:t>∗</m:t>
                          </m:r>
                        </m:sup>
                      </m:sSup>
                      <m:r>
                        <a:rPr lang="en-US" sz="2800" b="1" i="1" smtClean="0">
                          <a:latin typeface="Cambria Math" panose="02040503050406030204" pitchFamily="18" charset="0"/>
                        </a:rPr>
                        <m:t>=</m:t>
                      </m:r>
                      <m:f>
                        <m:fPr>
                          <m:ctrlPr>
                            <a:rPr lang="en-US" sz="2800" b="1" i="1">
                              <a:latin typeface="Cambria Math" panose="02040503050406030204" pitchFamily="18" charset="0"/>
                            </a:rPr>
                          </m:ctrlPr>
                        </m:fPr>
                        <m:num>
                          <m:r>
                            <a:rPr lang="el-GR" sz="2800" b="1" i="1">
                              <a:latin typeface="Cambria Math" panose="02040503050406030204" pitchFamily="18" charset="0"/>
                            </a:rPr>
                            <m:t>𝝁</m:t>
                          </m:r>
                        </m:num>
                        <m:den>
                          <m:r>
                            <a:rPr lang="el-GR" sz="2800" b="1" i="1">
                              <a:latin typeface="Cambria Math" panose="02040503050406030204" pitchFamily="18" charset="0"/>
                            </a:rPr>
                            <m:t>𝜷</m:t>
                          </m:r>
                        </m:den>
                      </m:f>
                      <m:d>
                        <m:dPr>
                          <m:ctrlPr>
                            <a:rPr lang="el-GR" sz="2800" b="1" i="1" smtClean="0">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𝑹</m:t>
                              </m:r>
                            </m:e>
                            <m:sub>
                              <m:r>
                                <a:rPr lang="en-US" sz="2800" b="1" i="1">
                                  <a:latin typeface="Cambria Math" panose="02040503050406030204" pitchFamily="18" charset="0"/>
                                </a:rPr>
                                <m:t>𝟎</m:t>
                              </m:r>
                            </m:sub>
                          </m:sSub>
                          <m:r>
                            <a:rPr lang="en-US" sz="2800" b="1" i="1" smtClean="0">
                              <a:latin typeface="Cambria Math" panose="02040503050406030204" pitchFamily="18" charset="0"/>
                            </a:rPr>
                            <m:t>−</m:t>
                          </m:r>
                          <m:r>
                            <a:rPr lang="en-US" sz="2800" b="1" i="1" smtClean="0">
                              <a:latin typeface="Cambria Math" panose="02040503050406030204" pitchFamily="18" charset="0"/>
                            </a:rPr>
                            <m:t>𝟏</m:t>
                          </m:r>
                        </m:e>
                      </m:d>
                    </m:oMath>
                  </m:oMathPara>
                </a14:m>
                <a:endParaRPr lang="en-US" sz="2800" b="1" dirty="0"/>
              </a:p>
            </p:txBody>
          </p:sp>
        </mc:Choice>
        <mc:Fallback xmlns="">
          <p:sp>
            <p:nvSpPr>
              <p:cNvPr id="22" name="TextBox 21">
                <a:extLst>
                  <a:ext uri="{FF2B5EF4-FFF2-40B4-BE49-F238E27FC236}">
                    <a16:creationId xmlns:a16="http://schemas.microsoft.com/office/drawing/2014/main" id="{29823BE9-31DC-45A6-AEBD-343BA4ACC6D0}"/>
                  </a:ext>
                </a:extLst>
              </p:cNvPr>
              <p:cNvSpPr txBox="1">
                <a:spLocks noRot="1" noChangeAspect="1" noMove="1" noResize="1" noEditPoints="1" noAdjustHandles="1" noChangeArrowheads="1" noChangeShapeType="1" noTextEdit="1"/>
              </p:cNvSpPr>
              <p:nvPr/>
            </p:nvSpPr>
            <p:spPr>
              <a:xfrm>
                <a:off x="1600200" y="3276600"/>
                <a:ext cx="5791200" cy="3537379"/>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BE7A981-902E-4025-9DC6-7F2A02F74CC8}"/>
              </a:ext>
            </a:extLst>
          </p:cNvPr>
          <p:cNvSpPr txBox="1"/>
          <p:nvPr/>
        </p:nvSpPr>
        <p:spPr>
          <a:xfrm>
            <a:off x="6629400" y="4919008"/>
            <a:ext cx="2514600" cy="1323439"/>
          </a:xfrm>
          <a:prstGeom prst="rect">
            <a:avLst/>
          </a:prstGeom>
          <a:noFill/>
        </p:spPr>
        <p:txBody>
          <a:bodyPr wrap="square" rtlCol="0">
            <a:spAutoFit/>
          </a:bodyPr>
          <a:lstStyle/>
          <a:p>
            <a:r>
              <a:rPr lang="en-US" sz="2000" b="1" dirty="0">
                <a:latin typeface="+mj-lt"/>
              </a:rPr>
              <a:t>R</a:t>
            </a:r>
            <a:r>
              <a:rPr lang="en-US" sz="2000" b="1" baseline="-25000" dirty="0">
                <a:latin typeface="+mj-lt"/>
              </a:rPr>
              <a:t>0 </a:t>
            </a:r>
            <a:r>
              <a:rPr lang="en-US" sz="2000" b="1" dirty="0">
                <a:latin typeface="+mj-lt"/>
              </a:rPr>
              <a:t>&gt; 1 for endemic equilibrium because</a:t>
            </a:r>
          </a:p>
          <a:p>
            <a:r>
              <a:rPr lang="en-US" sz="2000" b="1" dirty="0">
                <a:latin typeface="+mj-lt"/>
              </a:rPr>
              <a:t>Infection must sustain itself</a:t>
            </a:r>
          </a:p>
        </p:txBody>
      </p:sp>
    </p:spTree>
    <p:extLst>
      <p:ext uri="{BB962C8B-B14F-4D97-AF65-F5344CB8AC3E}">
        <p14:creationId xmlns:p14="http://schemas.microsoft.com/office/powerpoint/2010/main" val="413965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Equilibria and Stability</a:t>
            </a:r>
          </a:p>
        </p:txBody>
      </p:sp>
      <p:cxnSp>
        <p:nvCxnSpPr>
          <p:cNvPr id="6" name="Straight Connector 5">
            <a:extLst>
              <a:ext uri="{FF2B5EF4-FFF2-40B4-BE49-F238E27FC236}">
                <a16:creationId xmlns:a16="http://schemas.microsoft.com/office/drawing/2014/main" id="{76089465-D562-46C9-9CB7-F1C26D71BFE2}"/>
              </a:ext>
            </a:extLst>
          </p:cNvPr>
          <p:cNvCxnSpPr>
            <a:cxnSpLocks/>
          </p:cNvCxnSpPr>
          <p:nvPr/>
        </p:nvCxnSpPr>
        <p:spPr>
          <a:xfrm flipH="1">
            <a:off x="1504470" y="1657668"/>
            <a:ext cx="964" cy="35775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2B76F1-068E-42B8-8C12-ABC1A0A5C737}"/>
              </a:ext>
            </a:extLst>
          </p:cNvPr>
          <p:cNvCxnSpPr>
            <a:cxnSpLocks/>
          </p:cNvCxnSpPr>
          <p:nvPr/>
        </p:nvCxnSpPr>
        <p:spPr>
          <a:xfrm flipH="1">
            <a:off x="1511541" y="5235208"/>
            <a:ext cx="57780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A4EC20-EF95-436E-BEB1-B235DF8A1603}"/>
              </a:ext>
            </a:extLst>
          </p:cNvPr>
          <p:cNvSpPr txBox="1"/>
          <p:nvPr/>
        </p:nvSpPr>
        <p:spPr>
          <a:xfrm rot="16200000">
            <a:off x="-747260" y="3547273"/>
            <a:ext cx="1731756" cy="461665"/>
          </a:xfrm>
          <a:prstGeom prst="rect">
            <a:avLst/>
          </a:prstGeom>
          <a:noFill/>
        </p:spPr>
        <p:txBody>
          <a:bodyPr wrap="none" rtlCol="0">
            <a:spAutoFit/>
          </a:bodyPr>
          <a:lstStyle/>
          <a:p>
            <a:r>
              <a:rPr lang="en-US" sz="2400" b="1" dirty="0">
                <a:latin typeface="+mn-lt"/>
              </a:rPr>
              <a:t>I Prevalence</a:t>
            </a:r>
          </a:p>
        </p:txBody>
      </p:sp>
      <p:sp>
        <p:nvSpPr>
          <p:cNvPr id="9" name="TextBox 8">
            <a:extLst>
              <a:ext uri="{FF2B5EF4-FFF2-40B4-BE49-F238E27FC236}">
                <a16:creationId xmlns:a16="http://schemas.microsoft.com/office/drawing/2014/main" id="{B8580D8C-A333-4B23-96AA-F7DA444B5396}"/>
              </a:ext>
            </a:extLst>
          </p:cNvPr>
          <p:cNvSpPr txBox="1"/>
          <p:nvPr/>
        </p:nvSpPr>
        <p:spPr>
          <a:xfrm>
            <a:off x="2664963" y="6248400"/>
            <a:ext cx="1795876" cy="461665"/>
          </a:xfrm>
          <a:prstGeom prst="rect">
            <a:avLst/>
          </a:prstGeom>
          <a:noFill/>
        </p:spPr>
        <p:txBody>
          <a:bodyPr wrap="none" rtlCol="0">
            <a:spAutoFit/>
          </a:bodyPr>
          <a:lstStyle/>
          <a:p>
            <a:r>
              <a:rPr lang="en-US" sz="2400" b="1" dirty="0">
                <a:latin typeface="+mn-lt"/>
              </a:rPr>
              <a:t>S Prevalence</a:t>
            </a:r>
          </a:p>
        </p:txBody>
      </p:sp>
      <p:cxnSp>
        <p:nvCxnSpPr>
          <p:cNvPr id="14" name="Straight Connector 13">
            <a:extLst>
              <a:ext uri="{FF2B5EF4-FFF2-40B4-BE49-F238E27FC236}">
                <a16:creationId xmlns:a16="http://schemas.microsoft.com/office/drawing/2014/main" id="{6E60B09A-804D-4956-9754-E5BF7E5A993B}"/>
              </a:ext>
            </a:extLst>
          </p:cNvPr>
          <p:cNvCxnSpPr>
            <a:cxnSpLocks/>
          </p:cNvCxnSpPr>
          <p:nvPr/>
        </p:nvCxnSpPr>
        <p:spPr>
          <a:xfrm flipV="1">
            <a:off x="7289553" y="1657668"/>
            <a:ext cx="0" cy="3577540"/>
          </a:xfrm>
          <a:prstGeom prst="line">
            <a:avLst/>
          </a:prstGeom>
          <a:ln w="285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6D2CF81-EE65-4304-992E-25A258CCFAEA}"/>
                  </a:ext>
                </a:extLst>
              </p:cNvPr>
              <p:cNvSpPr/>
              <p:nvPr/>
            </p:nvSpPr>
            <p:spPr>
              <a:xfrm>
                <a:off x="6477000" y="5311894"/>
                <a:ext cx="1206741" cy="84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𝟏</m:t>
                          </m:r>
                        </m:num>
                        <m:den>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𝟎</m:t>
                              </m:r>
                            </m:sub>
                          </m:sSub>
                        </m:den>
                      </m:f>
                    </m:oMath>
                  </m:oMathPara>
                </a14:m>
                <a:endParaRPr lang="en-US" sz="2400" dirty="0"/>
              </a:p>
            </p:txBody>
          </p:sp>
        </mc:Choice>
        <mc:Fallback xmlns="">
          <p:sp>
            <p:nvSpPr>
              <p:cNvPr id="16" name="Rectangle 15">
                <a:extLst>
                  <a:ext uri="{FF2B5EF4-FFF2-40B4-BE49-F238E27FC236}">
                    <a16:creationId xmlns:a16="http://schemas.microsoft.com/office/drawing/2014/main" id="{C6D2CF81-EE65-4304-992E-25A258CCFAEA}"/>
                  </a:ext>
                </a:extLst>
              </p:cNvPr>
              <p:cNvSpPr>
                <a:spLocks noRot="1" noChangeAspect="1" noMove="1" noResize="1" noEditPoints="1" noAdjustHandles="1" noChangeArrowheads="1" noChangeShapeType="1" noTextEdit="1"/>
              </p:cNvSpPr>
              <p:nvPr/>
            </p:nvSpPr>
            <p:spPr>
              <a:xfrm>
                <a:off x="6477000" y="5311894"/>
                <a:ext cx="1206741" cy="848374"/>
              </a:xfrm>
              <a:prstGeom prst="rect">
                <a:avLst/>
              </a:prstGeom>
              <a:blipFill>
                <a:blip r:embed="rId2"/>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54597796-7688-4373-86AD-149C6F6E2ED3}"/>
              </a:ext>
            </a:extLst>
          </p:cNvPr>
          <p:cNvSpPr/>
          <p:nvPr/>
        </p:nvSpPr>
        <p:spPr>
          <a:xfrm>
            <a:off x="5435841" y="5126626"/>
            <a:ext cx="228600" cy="21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D40D364-DD46-471F-AAB5-C5376BE28AA2}"/>
              </a:ext>
            </a:extLst>
          </p:cNvPr>
          <p:cNvSpPr/>
          <p:nvPr/>
        </p:nvSpPr>
        <p:spPr>
          <a:xfrm>
            <a:off x="7175253" y="2678436"/>
            <a:ext cx="228600" cy="2171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D208675-10AE-4BF4-A551-1BF87167500A}"/>
              </a:ext>
            </a:extLst>
          </p:cNvPr>
          <p:cNvSpPr txBox="1"/>
          <p:nvPr/>
        </p:nvSpPr>
        <p:spPr>
          <a:xfrm>
            <a:off x="5550141" y="4788674"/>
            <a:ext cx="1383712"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(1, 0, 0)</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1D97A2F-0EA9-421B-A394-B096BC878030}"/>
                  </a:ext>
                </a:extLst>
              </p:cNvPr>
              <p:cNvSpPr/>
              <p:nvPr/>
            </p:nvSpPr>
            <p:spPr>
              <a:xfrm>
                <a:off x="4190821" y="1985938"/>
                <a:ext cx="3098732"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b="0" i="1">
                                  <a:latin typeface="Cambria Math" panose="02040503050406030204" pitchFamily="18" charset="0"/>
                                </a:rPr>
                                <m:t>1</m:t>
                              </m:r>
                            </m:num>
                            <m:den>
                              <m:sSub>
                                <m:sSubPr>
                                  <m:ctrlPr>
                                    <a:rPr lang="en-US"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0</m:t>
                                  </m:r>
                                </m:sub>
                              </m:sSub>
                            </m:den>
                          </m:f>
                          <m:r>
                            <a:rPr lang="en-US" b="0" i="1">
                              <a:latin typeface="Cambria Math" panose="02040503050406030204" pitchFamily="18" charset="0"/>
                            </a:rPr>
                            <m:t>,</m:t>
                          </m:r>
                          <m:f>
                            <m:fPr>
                              <m:ctrlPr>
                                <a:rPr lang="en-US" i="1">
                                  <a:latin typeface="Cambria Math" panose="02040503050406030204" pitchFamily="18" charset="0"/>
                                </a:rPr>
                              </m:ctrlPr>
                            </m:fPr>
                            <m:num>
                              <m:r>
                                <a:rPr lang="el-GR" b="0" i="1">
                                  <a:latin typeface="Cambria Math" panose="02040503050406030204" pitchFamily="18" charset="0"/>
                                </a:rPr>
                                <m:t>𝜇</m:t>
                              </m:r>
                            </m:num>
                            <m:den>
                              <m:r>
                                <a:rPr lang="el-GR" b="0" i="1">
                                  <a:latin typeface="Cambria Math" panose="02040503050406030204" pitchFamily="18" charset="0"/>
                                </a:rPr>
                                <m:t>𝛽</m:t>
                              </m:r>
                            </m:den>
                          </m:f>
                          <m:d>
                            <m:dPr>
                              <m:ctrlPr>
                                <a:rPr lang="el-GR"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0</m:t>
                                  </m:r>
                                </m:sub>
                              </m:sSub>
                              <m:r>
                                <a:rPr lang="en-US" b="0" i="1">
                                  <a:latin typeface="Cambria Math" panose="02040503050406030204" pitchFamily="18" charset="0"/>
                                </a:rPr>
                                <m:t>−1</m:t>
                              </m:r>
                            </m:e>
                          </m:d>
                          <m:r>
                            <a:rPr lang="en-US" b="0" i="1">
                              <a:latin typeface="Cambria Math" panose="02040503050406030204" pitchFamily="18" charset="0"/>
                            </a:rPr>
                            <m:t>,</m:t>
                          </m:r>
                          <m:r>
                            <a:rPr lang="en-US" i="1">
                              <a:latin typeface="Cambria Math" panose="02040503050406030204" pitchFamily="18" charset="0"/>
                            </a:rPr>
                            <m:t>1−</m:t>
                          </m:r>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b="0"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𝐼</m:t>
                              </m:r>
                            </m:e>
                            <m:sup>
                              <m:r>
                                <a:rPr lang="en-US" i="1">
                                  <a:latin typeface="Cambria Math" panose="02040503050406030204" pitchFamily="18" charset="0"/>
                                </a:rPr>
                                <m:t>∗</m:t>
                              </m:r>
                            </m:sup>
                          </m:sSup>
                        </m:e>
                      </m:d>
                    </m:oMath>
                  </m:oMathPara>
                </a14:m>
                <a:endParaRPr lang="en-US" dirty="0"/>
              </a:p>
            </p:txBody>
          </p:sp>
        </mc:Choice>
        <mc:Fallback xmlns="">
          <p:sp>
            <p:nvSpPr>
              <p:cNvPr id="10" name="Rectangle 9">
                <a:extLst>
                  <a:ext uri="{FF2B5EF4-FFF2-40B4-BE49-F238E27FC236}">
                    <a16:creationId xmlns:a16="http://schemas.microsoft.com/office/drawing/2014/main" id="{71D97A2F-0EA9-421B-A394-B096BC878030}"/>
                  </a:ext>
                </a:extLst>
              </p:cNvPr>
              <p:cNvSpPr>
                <a:spLocks noRot="1" noChangeAspect="1" noMove="1" noResize="1" noEditPoints="1" noAdjustHandles="1" noChangeArrowheads="1" noChangeShapeType="1" noTextEdit="1"/>
              </p:cNvSpPr>
              <p:nvPr/>
            </p:nvSpPr>
            <p:spPr>
              <a:xfrm>
                <a:off x="4190821" y="1985938"/>
                <a:ext cx="3098732" cy="714683"/>
              </a:xfrm>
              <a:prstGeom prst="rect">
                <a:avLst/>
              </a:prstGeom>
              <a:blipFill>
                <a:blip r:embed="rId3"/>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39533BA-A21A-4505-A2B0-33C589A3F729}"/>
              </a:ext>
            </a:extLst>
          </p:cNvPr>
          <p:cNvSpPr txBox="1"/>
          <p:nvPr/>
        </p:nvSpPr>
        <p:spPr>
          <a:xfrm>
            <a:off x="150363" y="5311894"/>
            <a:ext cx="2514600" cy="1015663"/>
          </a:xfrm>
          <a:prstGeom prst="rect">
            <a:avLst/>
          </a:prstGeom>
          <a:noFill/>
        </p:spPr>
        <p:txBody>
          <a:bodyPr wrap="square" rtlCol="0">
            <a:spAutoFit/>
          </a:bodyPr>
          <a:lstStyle/>
          <a:p>
            <a:r>
              <a:rPr lang="en-US" sz="2000" b="1" dirty="0">
                <a:latin typeface="+mj-lt"/>
              </a:rPr>
              <a:t>R</a:t>
            </a:r>
            <a:r>
              <a:rPr lang="en-US" sz="2000" b="1" baseline="-25000" dirty="0">
                <a:latin typeface="+mj-lt"/>
              </a:rPr>
              <a:t>0 </a:t>
            </a:r>
            <a:r>
              <a:rPr lang="en-US" sz="2000" b="1" dirty="0">
                <a:latin typeface="+mj-lt"/>
              </a:rPr>
              <a:t>&lt; 1, Endemic equilibrium is not feasible</a:t>
            </a:r>
          </a:p>
        </p:txBody>
      </p:sp>
      <p:cxnSp>
        <p:nvCxnSpPr>
          <p:cNvPr id="12" name="Straight Arrow Connector 11">
            <a:extLst>
              <a:ext uri="{FF2B5EF4-FFF2-40B4-BE49-F238E27FC236}">
                <a16:creationId xmlns:a16="http://schemas.microsoft.com/office/drawing/2014/main" id="{76EEB70A-3C72-4468-A072-EF0A186626DF}"/>
              </a:ext>
            </a:extLst>
          </p:cNvPr>
          <p:cNvCxnSpPr>
            <a:stCxn id="4" idx="2"/>
          </p:cNvCxnSpPr>
          <p:nvPr/>
        </p:nvCxnSpPr>
        <p:spPr>
          <a:xfrm flipH="1" flipV="1">
            <a:off x="4623282" y="4673086"/>
            <a:ext cx="812559" cy="562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9C1BD09-0459-449E-AB33-7ECA0796656E}"/>
              </a:ext>
            </a:extLst>
          </p:cNvPr>
          <p:cNvCxnSpPr>
            <a:cxnSpLocks/>
          </p:cNvCxnSpPr>
          <p:nvPr/>
        </p:nvCxnSpPr>
        <p:spPr>
          <a:xfrm flipH="1" flipV="1">
            <a:off x="4267200" y="3952225"/>
            <a:ext cx="363212" cy="721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3D978CB-B038-4A4A-8D05-866654515A74}"/>
              </a:ext>
            </a:extLst>
          </p:cNvPr>
          <p:cNvCxnSpPr>
            <a:cxnSpLocks/>
          </p:cNvCxnSpPr>
          <p:nvPr/>
        </p:nvCxnSpPr>
        <p:spPr>
          <a:xfrm flipV="1">
            <a:off x="4267200" y="3262562"/>
            <a:ext cx="304800" cy="6896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CD73811-DB33-43AA-BB8E-F5FC708C9AA8}"/>
              </a:ext>
            </a:extLst>
          </p:cNvPr>
          <p:cNvCxnSpPr>
            <a:cxnSpLocks/>
          </p:cNvCxnSpPr>
          <p:nvPr/>
        </p:nvCxnSpPr>
        <p:spPr>
          <a:xfrm flipV="1">
            <a:off x="4572000" y="3147156"/>
            <a:ext cx="533400" cy="121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43AFCC4-E26E-41D3-B535-DEAD5531E682}"/>
              </a:ext>
            </a:extLst>
          </p:cNvPr>
          <p:cNvCxnSpPr>
            <a:cxnSpLocks/>
          </p:cNvCxnSpPr>
          <p:nvPr/>
        </p:nvCxnSpPr>
        <p:spPr>
          <a:xfrm>
            <a:off x="5105400" y="3154161"/>
            <a:ext cx="304800" cy="452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9DAB804-86C0-4676-9BF8-F123CD4629C9}"/>
              </a:ext>
            </a:extLst>
          </p:cNvPr>
          <p:cNvCxnSpPr>
            <a:cxnSpLocks/>
          </p:cNvCxnSpPr>
          <p:nvPr/>
        </p:nvCxnSpPr>
        <p:spPr>
          <a:xfrm>
            <a:off x="5387116" y="3613878"/>
            <a:ext cx="117583" cy="1030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23324AD-29ED-4D7A-BD1A-80D3B8CD4963}"/>
              </a:ext>
            </a:extLst>
          </p:cNvPr>
          <p:cNvCxnSpPr>
            <a:cxnSpLocks/>
            <a:endCxn id="4" idx="0"/>
          </p:cNvCxnSpPr>
          <p:nvPr/>
        </p:nvCxnSpPr>
        <p:spPr>
          <a:xfrm>
            <a:off x="5504699" y="4643984"/>
            <a:ext cx="45442" cy="482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B867B422-D834-40C8-ABAF-6DE52A1C70F3}"/>
              </a:ext>
            </a:extLst>
          </p:cNvPr>
          <p:cNvGrpSpPr/>
          <p:nvPr/>
        </p:nvGrpSpPr>
        <p:grpSpPr>
          <a:xfrm>
            <a:off x="7159503" y="2585074"/>
            <a:ext cx="263400" cy="327153"/>
            <a:chOff x="7159503" y="2585074"/>
            <a:chExt cx="263400" cy="327153"/>
          </a:xfrm>
        </p:grpSpPr>
        <p:cxnSp>
          <p:nvCxnSpPr>
            <p:cNvPr id="45" name="Straight Connector 44">
              <a:extLst>
                <a:ext uri="{FF2B5EF4-FFF2-40B4-BE49-F238E27FC236}">
                  <a16:creationId xmlns:a16="http://schemas.microsoft.com/office/drawing/2014/main" id="{BBCEF44D-369D-4955-8130-9085391CB866}"/>
                </a:ext>
              </a:extLst>
            </p:cNvPr>
            <p:cNvCxnSpPr>
              <a:cxnSpLocks/>
            </p:cNvCxnSpPr>
            <p:nvPr/>
          </p:nvCxnSpPr>
          <p:spPr>
            <a:xfrm flipH="1">
              <a:off x="7159503" y="2585074"/>
              <a:ext cx="263400" cy="32715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3748C0D-1C6A-4A26-8877-CBD3659D2EE6}"/>
                </a:ext>
              </a:extLst>
            </p:cNvPr>
            <p:cNvCxnSpPr>
              <a:cxnSpLocks/>
            </p:cNvCxnSpPr>
            <p:nvPr/>
          </p:nvCxnSpPr>
          <p:spPr>
            <a:xfrm>
              <a:off x="7175253" y="2585074"/>
              <a:ext cx="247650" cy="31052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218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animBg="1"/>
      <p:bldP spid="15" grpId="0" animBg="1"/>
      <p:bldP spid="5" grpId="0"/>
      <p:bldP spid="10"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Equilibria and Stability</a:t>
            </a:r>
          </a:p>
        </p:txBody>
      </p:sp>
      <p:cxnSp>
        <p:nvCxnSpPr>
          <p:cNvPr id="6" name="Straight Connector 5">
            <a:extLst>
              <a:ext uri="{FF2B5EF4-FFF2-40B4-BE49-F238E27FC236}">
                <a16:creationId xmlns:a16="http://schemas.microsoft.com/office/drawing/2014/main" id="{76089465-D562-46C9-9CB7-F1C26D71BFE2}"/>
              </a:ext>
            </a:extLst>
          </p:cNvPr>
          <p:cNvCxnSpPr>
            <a:cxnSpLocks/>
          </p:cNvCxnSpPr>
          <p:nvPr/>
        </p:nvCxnSpPr>
        <p:spPr>
          <a:xfrm flipH="1">
            <a:off x="1504470" y="1657668"/>
            <a:ext cx="964" cy="35775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E2B76F1-068E-42B8-8C12-ABC1A0A5C737}"/>
              </a:ext>
            </a:extLst>
          </p:cNvPr>
          <p:cNvCxnSpPr>
            <a:cxnSpLocks/>
          </p:cNvCxnSpPr>
          <p:nvPr/>
        </p:nvCxnSpPr>
        <p:spPr>
          <a:xfrm flipH="1">
            <a:off x="1511541" y="5235208"/>
            <a:ext cx="403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A4EC20-EF95-436E-BEB1-B235DF8A1603}"/>
              </a:ext>
            </a:extLst>
          </p:cNvPr>
          <p:cNvSpPr txBox="1"/>
          <p:nvPr/>
        </p:nvSpPr>
        <p:spPr>
          <a:xfrm rot="16200000">
            <a:off x="-747260" y="3547273"/>
            <a:ext cx="1731756" cy="461665"/>
          </a:xfrm>
          <a:prstGeom prst="rect">
            <a:avLst/>
          </a:prstGeom>
          <a:noFill/>
        </p:spPr>
        <p:txBody>
          <a:bodyPr wrap="none" rtlCol="0">
            <a:spAutoFit/>
          </a:bodyPr>
          <a:lstStyle/>
          <a:p>
            <a:r>
              <a:rPr lang="en-US" sz="2400" b="1" dirty="0">
                <a:latin typeface="+mn-lt"/>
              </a:rPr>
              <a:t>I Prevalence</a:t>
            </a:r>
          </a:p>
        </p:txBody>
      </p:sp>
      <p:sp>
        <p:nvSpPr>
          <p:cNvPr id="9" name="TextBox 8">
            <a:extLst>
              <a:ext uri="{FF2B5EF4-FFF2-40B4-BE49-F238E27FC236}">
                <a16:creationId xmlns:a16="http://schemas.microsoft.com/office/drawing/2014/main" id="{B8580D8C-A333-4B23-96AA-F7DA444B5396}"/>
              </a:ext>
            </a:extLst>
          </p:cNvPr>
          <p:cNvSpPr txBox="1"/>
          <p:nvPr/>
        </p:nvSpPr>
        <p:spPr>
          <a:xfrm>
            <a:off x="2664963" y="6248400"/>
            <a:ext cx="1795876" cy="461665"/>
          </a:xfrm>
          <a:prstGeom prst="rect">
            <a:avLst/>
          </a:prstGeom>
          <a:noFill/>
        </p:spPr>
        <p:txBody>
          <a:bodyPr wrap="none" rtlCol="0">
            <a:spAutoFit/>
          </a:bodyPr>
          <a:lstStyle/>
          <a:p>
            <a:r>
              <a:rPr lang="en-US" sz="2400" b="1" dirty="0">
                <a:latin typeface="+mn-lt"/>
              </a:rPr>
              <a:t>S Prevalence</a:t>
            </a:r>
          </a:p>
        </p:txBody>
      </p:sp>
      <p:cxnSp>
        <p:nvCxnSpPr>
          <p:cNvPr id="14" name="Straight Connector 13">
            <a:extLst>
              <a:ext uri="{FF2B5EF4-FFF2-40B4-BE49-F238E27FC236}">
                <a16:creationId xmlns:a16="http://schemas.microsoft.com/office/drawing/2014/main" id="{6E60B09A-804D-4956-9754-E5BF7E5A993B}"/>
              </a:ext>
            </a:extLst>
          </p:cNvPr>
          <p:cNvCxnSpPr>
            <a:cxnSpLocks/>
          </p:cNvCxnSpPr>
          <p:nvPr/>
        </p:nvCxnSpPr>
        <p:spPr>
          <a:xfrm flipV="1">
            <a:off x="2874145" y="1657668"/>
            <a:ext cx="0" cy="3577540"/>
          </a:xfrm>
          <a:prstGeom prst="line">
            <a:avLst/>
          </a:prstGeom>
          <a:ln w="285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6D2CF81-EE65-4304-992E-25A258CCFAEA}"/>
                  </a:ext>
                </a:extLst>
              </p:cNvPr>
              <p:cNvSpPr/>
              <p:nvPr/>
            </p:nvSpPr>
            <p:spPr>
              <a:xfrm>
                <a:off x="2061592" y="5311894"/>
                <a:ext cx="1206741" cy="848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r>
                        <a:rPr lang="en-US" sz="2400" b="1" i="1" smtClean="0">
                          <a:latin typeface="Cambria Math" panose="02040503050406030204" pitchFamily="18" charset="0"/>
                        </a:rPr>
                        <m:t>=</m:t>
                      </m:r>
                      <m:f>
                        <m:fPr>
                          <m:ctrlPr>
                            <a:rPr lang="en-US" sz="2400" b="1" i="1">
                              <a:latin typeface="Cambria Math" panose="02040503050406030204" pitchFamily="18" charset="0"/>
                            </a:rPr>
                          </m:ctrlPr>
                        </m:fPr>
                        <m:num>
                          <m:r>
                            <a:rPr lang="en-US" sz="2400" b="1" i="1">
                              <a:latin typeface="Cambria Math" panose="02040503050406030204" pitchFamily="18" charset="0"/>
                            </a:rPr>
                            <m:t>𝟏</m:t>
                          </m:r>
                        </m:num>
                        <m:den>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𝟎</m:t>
                              </m:r>
                            </m:sub>
                          </m:sSub>
                        </m:den>
                      </m:f>
                    </m:oMath>
                  </m:oMathPara>
                </a14:m>
                <a:endParaRPr lang="en-US" sz="2400" dirty="0"/>
              </a:p>
            </p:txBody>
          </p:sp>
        </mc:Choice>
        <mc:Fallback xmlns="">
          <p:sp>
            <p:nvSpPr>
              <p:cNvPr id="16" name="Rectangle 15">
                <a:extLst>
                  <a:ext uri="{FF2B5EF4-FFF2-40B4-BE49-F238E27FC236}">
                    <a16:creationId xmlns:a16="http://schemas.microsoft.com/office/drawing/2014/main" id="{C6D2CF81-EE65-4304-992E-25A258CCFAEA}"/>
                  </a:ext>
                </a:extLst>
              </p:cNvPr>
              <p:cNvSpPr>
                <a:spLocks noRot="1" noChangeAspect="1" noMove="1" noResize="1" noEditPoints="1" noAdjustHandles="1" noChangeArrowheads="1" noChangeShapeType="1" noTextEdit="1"/>
              </p:cNvSpPr>
              <p:nvPr/>
            </p:nvSpPr>
            <p:spPr>
              <a:xfrm>
                <a:off x="2061592" y="5311894"/>
                <a:ext cx="1206741" cy="848374"/>
              </a:xfrm>
              <a:prstGeom prst="rect">
                <a:avLst/>
              </a:prstGeom>
              <a:blipFill>
                <a:blip r:embed="rId2"/>
                <a:stretch>
                  <a:fillRect/>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54597796-7688-4373-86AD-149C6F6E2ED3}"/>
              </a:ext>
            </a:extLst>
          </p:cNvPr>
          <p:cNvSpPr/>
          <p:nvPr/>
        </p:nvSpPr>
        <p:spPr>
          <a:xfrm>
            <a:off x="5435841" y="5126626"/>
            <a:ext cx="228600" cy="21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D40D364-DD46-471F-AAB5-C5376BE28AA2}"/>
              </a:ext>
            </a:extLst>
          </p:cNvPr>
          <p:cNvSpPr/>
          <p:nvPr/>
        </p:nvSpPr>
        <p:spPr>
          <a:xfrm>
            <a:off x="2759845" y="2678436"/>
            <a:ext cx="228600" cy="2171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D208675-10AE-4BF4-A551-1BF87167500A}"/>
              </a:ext>
            </a:extLst>
          </p:cNvPr>
          <p:cNvSpPr txBox="1"/>
          <p:nvPr/>
        </p:nvSpPr>
        <p:spPr>
          <a:xfrm>
            <a:off x="5550141" y="4788674"/>
            <a:ext cx="1383712"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(1, 0, 0)</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1D97A2F-0EA9-421B-A394-B096BC878030}"/>
                  </a:ext>
                </a:extLst>
              </p:cNvPr>
              <p:cNvSpPr/>
              <p:nvPr/>
            </p:nvSpPr>
            <p:spPr>
              <a:xfrm>
                <a:off x="2874145" y="1999068"/>
                <a:ext cx="3098732"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f>
                            <m:fPr>
                              <m:ctrlPr>
                                <a:rPr lang="en-US" i="1">
                                  <a:latin typeface="Cambria Math" panose="02040503050406030204" pitchFamily="18" charset="0"/>
                                </a:rPr>
                              </m:ctrlPr>
                            </m:fPr>
                            <m:num>
                              <m:r>
                                <a:rPr lang="en-US" b="0" i="1">
                                  <a:latin typeface="Cambria Math" panose="02040503050406030204" pitchFamily="18" charset="0"/>
                                </a:rPr>
                                <m:t>1</m:t>
                              </m:r>
                            </m:num>
                            <m:den>
                              <m:sSub>
                                <m:sSubPr>
                                  <m:ctrlPr>
                                    <a:rPr lang="en-US"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0</m:t>
                                  </m:r>
                                </m:sub>
                              </m:sSub>
                            </m:den>
                          </m:f>
                          <m:r>
                            <a:rPr lang="en-US" b="0" i="1">
                              <a:latin typeface="Cambria Math" panose="02040503050406030204" pitchFamily="18" charset="0"/>
                            </a:rPr>
                            <m:t>,</m:t>
                          </m:r>
                          <m:f>
                            <m:fPr>
                              <m:ctrlPr>
                                <a:rPr lang="en-US" i="1">
                                  <a:latin typeface="Cambria Math" panose="02040503050406030204" pitchFamily="18" charset="0"/>
                                </a:rPr>
                              </m:ctrlPr>
                            </m:fPr>
                            <m:num>
                              <m:r>
                                <a:rPr lang="el-GR" b="0" i="1">
                                  <a:latin typeface="Cambria Math" panose="02040503050406030204" pitchFamily="18" charset="0"/>
                                </a:rPr>
                                <m:t>𝜇</m:t>
                              </m:r>
                            </m:num>
                            <m:den>
                              <m:r>
                                <a:rPr lang="el-GR" b="0" i="1">
                                  <a:latin typeface="Cambria Math" panose="02040503050406030204" pitchFamily="18" charset="0"/>
                                </a:rPr>
                                <m:t>𝛽</m:t>
                              </m:r>
                            </m:den>
                          </m:f>
                          <m:d>
                            <m:dPr>
                              <m:ctrlPr>
                                <a:rPr lang="el-GR" i="1">
                                  <a:latin typeface="Cambria Math" panose="02040503050406030204" pitchFamily="18" charset="0"/>
                                </a:rPr>
                              </m:ctrlPr>
                            </m:dPr>
                            <m:e>
                              <m:sSub>
                                <m:sSubPr>
                                  <m:ctrlPr>
                                    <a:rPr lang="en-US" i="1">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0</m:t>
                                  </m:r>
                                </m:sub>
                              </m:sSub>
                              <m:r>
                                <a:rPr lang="en-US" b="0" i="1">
                                  <a:latin typeface="Cambria Math" panose="02040503050406030204" pitchFamily="18" charset="0"/>
                                </a:rPr>
                                <m:t>−1</m:t>
                              </m:r>
                            </m:e>
                          </m:d>
                          <m:r>
                            <a:rPr lang="en-US" b="0" i="1">
                              <a:latin typeface="Cambria Math" panose="02040503050406030204" pitchFamily="18" charset="0"/>
                            </a:rPr>
                            <m:t>,</m:t>
                          </m:r>
                          <m:r>
                            <a:rPr lang="en-US" i="1">
                              <a:latin typeface="Cambria Math" panose="02040503050406030204" pitchFamily="18" charset="0"/>
                            </a:rPr>
                            <m:t>1−</m:t>
                          </m:r>
                          <m:sSup>
                            <m:sSupPr>
                              <m:ctrlPr>
                                <a:rPr lang="en-US" i="1">
                                  <a:latin typeface="Cambria Math" panose="02040503050406030204" pitchFamily="18" charset="0"/>
                                </a:rPr>
                              </m:ctrlPr>
                            </m:sSupPr>
                            <m:e>
                              <m:r>
                                <a:rPr lang="en-US" b="0" i="1" smtClean="0">
                                  <a:latin typeface="Cambria Math" panose="02040503050406030204" pitchFamily="18" charset="0"/>
                                </a:rPr>
                                <m:t>𝑆</m:t>
                              </m:r>
                            </m:e>
                            <m:sup>
                              <m:r>
                                <a:rPr lang="en-US" b="0" i="1">
                                  <a:latin typeface="Cambria Math" panose="02040503050406030204" pitchFamily="18" charset="0"/>
                                </a:rPr>
                                <m:t>∗</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𝐼</m:t>
                              </m:r>
                            </m:e>
                            <m:sup>
                              <m:r>
                                <a:rPr lang="en-US" i="1">
                                  <a:latin typeface="Cambria Math" panose="02040503050406030204" pitchFamily="18" charset="0"/>
                                </a:rPr>
                                <m:t>∗</m:t>
                              </m:r>
                            </m:sup>
                          </m:sSup>
                        </m:e>
                      </m:d>
                    </m:oMath>
                  </m:oMathPara>
                </a14:m>
                <a:endParaRPr lang="en-US" dirty="0"/>
              </a:p>
            </p:txBody>
          </p:sp>
        </mc:Choice>
        <mc:Fallback xmlns="">
          <p:sp>
            <p:nvSpPr>
              <p:cNvPr id="10" name="Rectangle 9">
                <a:extLst>
                  <a:ext uri="{FF2B5EF4-FFF2-40B4-BE49-F238E27FC236}">
                    <a16:creationId xmlns:a16="http://schemas.microsoft.com/office/drawing/2014/main" id="{71D97A2F-0EA9-421B-A394-B096BC878030}"/>
                  </a:ext>
                </a:extLst>
              </p:cNvPr>
              <p:cNvSpPr>
                <a:spLocks noRot="1" noChangeAspect="1" noMove="1" noResize="1" noEditPoints="1" noAdjustHandles="1" noChangeArrowheads="1" noChangeShapeType="1" noTextEdit="1"/>
              </p:cNvSpPr>
              <p:nvPr/>
            </p:nvSpPr>
            <p:spPr>
              <a:xfrm>
                <a:off x="2874145" y="1999068"/>
                <a:ext cx="3098732" cy="714683"/>
              </a:xfrm>
              <a:prstGeom prst="rect">
                <a:avLst/>
              </a:prstGeom>
              <a:blipFill>
                <a:blip r:embed="rId3"/>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D5D449F3-D94C-4ADB-821F-C671F571F2FC}"/>
              </a:ext>
            </a:extLst>
          </p:cNvPr>
          <p:cNvCxnSpPr>
            <a:stCxn id="4" idx="1"/>
          </p:cNvCxnSpPr>
          <p:nvPr/>
        </p:nvCxnSpPr>
        <p:spPr>
          <a:xfrm flipH="1" flipV="1">
            <a:off x="5029200" y="5126626"/>
            <a:ext cx="440119" cy="318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639D10-3225-478B-85CB-22047B63C13C}"/>
              </a:ext>
            </a:extLst>
          </p:cNvPr>
          <p:cNvCxnSpPr>
            <a:cxnSpLocks/>
          </p:cNvCxnSpPr>
          <p:nvPr/>
        </p:nvCxnSpPr>
        <p:spPr>
          <a:xfrm flipH="1" flipV="1">
            <a:off x="4572000" y="5018045"/>
            <a:ext cx="455272" cy="107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5FB0B1C-31FE-4FB2-A50D-02701632E855}"/>
              </a:ext>
            </a:extLst>
          </p:cNvPr>
          <p:cNvCxnSpPr>
            <a:cxnSpLocks/>
          </p:cNvCxnSpPr>
          <p:nvPr/>
        </p:nvCxnSpPr>
        <p:spPr>
          <a:xfrm flipH="1" flipV="1">
            <a:off x="3984507" y="4788674"/>
            <a:ext cx="602038" cy="231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B20F5B5-1E28-494F-AB84-F7F3EBDE242B}"/>
              </a:ext>
            </a:extLst>
          </p:cNvPr>
          <p:cNvCxnSpPr>
            <a:cxnSpLocks/>
          </p:cNvCxnSpPr>
          <p:nvPr/>
        </p:nvCxnSpPr>
        <p:spPr>
          <a:xfrm flipH="1" flipV="1">
            <a:off x="3318235" y="4436615"/>
            <a:ext cx="666273" cy="352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4FB4636-D857-4A4C-8E1D-F10A3BF2CB17}"/>
              </a:ext>
            </a:extLst>
          </p:cNvPr>
          <p:cNvCxnSpPr>
            <a:cxnSpLocks/>
          </p:cNvCxnSpPr>
          <p:nvPr/>
        </p:nvCxnSpPr>
        <p:spPr>
          <a:xfrm flipH="1" flipV="1">
            <a:off x="2438400" y="3342133"/>
            <a:ext cx="879836" cy="1094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2DF00FC-66D3-4DE5-A6EA-462EED22FF68}"/>
              </a:ext>
            </a:extLst>
          </p:cNvPr>
          <p:cNvCxnSpPr>
            <a:cxnSpLocks/>
          </p:cNvCxnSpPr>
          <p:nvPr/>
        </p:nvCxnSpPr>
        <p:spPr>
          <a:xfrm flipH="1" flipV="1">
            <a:off x="2247997" y="2514600"/>
            <a:ext cx="182059" cy="827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EE47629-607A-4131-9834-5AA3D90F5F77}"/>
              </a:ext>
            </a:extLst>
          </p:cNvPr>
          <p:cNvSpPr txBox="1"/>
          <p:nvPr/>
        </p:nvSpPr>
        <p:spPr>
          <a:xfrm>
            <a:off x="5450993" y="2965701"/>
            <a:ext cx="3616808" cy="1631216"/>
          </a:xfrm>
          <a:prstGeom prst="rect">
            <a:avLst/>
          </a:prstGeom>
          <a:noFill/>
        </p:spPr>
        <p:txBody>
          <a:bodyPr wrap="square" rtlCol="0">
            <a:spAutoFit/>
          </a:bodyPr>
          <a:lstStyle/>
          <a:p>
            <a:r>
              <a:rPr lang="en-US" sz="2000" b="1" dirty="0">
                <a:latin typeface="+mj-lt"/>
              </a:rPr>
              <a:t>If R</a:t>
            </a:r>
            <a:r>
              <a:rPr lang="en-US" sz="2000" b="1" baseline="-25000" dirty="0">
                <a:latin typeface="+mj-lt"/>
              </a:rPr>
              <a:t>0 </a:t>
            </a:r>
            <a:r>
              <a:rPr lang="en-US" sz="2000" b="1" dirty="0">
                <a:latin typeface="+mj-lt"/>
              </a:rPr>
              <a:t> is 1+, Endemic equilibrium is feasible and stable </a:t>
            </a:r>
          </a:p>
          <a:p>
            <a:r>
              <a:rPr lang="en-US" sz="2000" b="1" dirty="0">
                <a:latin typeface="+mj-lt"/>
              </a:rPr>
              <a:t>(See Box 2.4 for formal Jacobian and Eigenvalue approach to assessing stability)</a:t>
            </a:r>
          </a:p>
        </p:txBody>
      </p:sp>
      <p:cxnSp>
        <p:nvCxnSpPr>
          <p:cNvPr id="41" name="Straight Arrow Connector 40">
            <a:extLst>
              <a:ext uri="{FF2B5EF4-FFF2-40B4-BE49-F238E27FC236}">
                <a16:creationId xmlns:a16="http://schemas.microsoft.com/office/drawing/2014/main" id="{6EF141E1-A5D8-4BC0-9FE6-C9FEEED0DCDE}"/>
              </a:ext>
            </a:extLst>
          </p:cNvPr>
          <p:cNvCxnSpPr>
            <a:cxnSpLocks/>
          </p:cNvCxnSpPr>
          <p:nvPr/>
        </p:nvCxnSpPr>
        <p:spPr>
          <a:xfrm flipV="1">
            <a:off x="2263332" y="2154067"/>
            <a:ext cx="166723" cy="345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C3AB04C-9672-43C6-975F-0C03CA61A66A}"/>
              </a:ext>
            </a:extLst>
          </p:cNvPr>
          <p:cNvCxnSpPr>
            <a:cxnSpLocks/>
          </p:cNvCxnSpPr>
          <p:nvPr/>
        </p:nvCxnSpPr>
        <p:spPr>
          <a:xfrm flipV="1">
            <a:off x="2438400" y="1915819"/>
            <a:ext cx="507160" cy="265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E04405B-A921-4A3B-9675-99E44FCF9BE0}"/>
              </a:ext>
            </a:extLst>
          </p:cNvPr>
          <p:cNvCxnSpPr>
            <a:cxnSpLocks/>
          </p:cNvCxnSpPr>
          <p:nvPr/>
        </p:nvCxnSpPr>
        <p:spPr>
          <a:xfrm>
            <a:off x="2890431" y="1931851"/>
            <a:ext cx="369467" cy="284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CDF641E-3671-452E-9331-738188978AE4}"/>
              </a:ext>
            </a:extLst>
          </p:cNvPr>
          <p:cNvCxnSpPr>
            <a:cxnSpLocks/>
          </p:cNvCxnSpPr>
          <p:nvPr/>
        </p:nvCxnSpPr>
        <p:spPr>
          <a:xfrm>
            <a:off x="3259898" y="2216232"/>
            <a:ext cx="81539" cy="388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FF5C4D3-B851-4AD3-A4B5-EE9FD4CBD5C4}"/>
              </a:ext>
            </a:extLst>
          </p:cNvPr>
          <p:cNvCxnSpPr>
            <a:cxnSpLocks/>
            <a:endCxn id="15" idx="6"/>
          </p:cNvCxnSpPr>
          <p:nvPr/>
        </p:nvCxnSpPr>
        <p:spPr>
          <a:xfrm flipH="1">
            <a:off x="2988445" y="2607197"/>
            <a:ext cx="312222" cy="179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01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animBg="1"/>
      <p:bldP spid="15" grpId="0" animBg="1"/>
      <p:bldP spid="5" grpId="0"/>
      <p:bldP spid="10"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43AD-C5D0-4D0A-A9E5-9A2B4BA20EC1}"/>
              </a:ext>
            </a:extLst>
          </p:cNvPr>
          <p:cNvSpPr>
            <a:spLocks noGrp="1"/>
          </p:cNvSpPr>
          <p:nvPr>
            <p:ph type="title"/>
          </p:nvPr>
        </p:nvSpPr>
        <p:spPr/>
        <p:txBody>
          <a:bodyPr/>
          <a:lstStyle/>
          <a:p>
            <a:r>
              <a:rPr lang="en-US" b="1" dirty="0"/>
              <a:t>SIR model with demography: </a:t>
            </a:r>
            <a:br>
              <a:rPr lang="en-US" b="1" dirty="0"/>
            </a:br>
            <a:r>
              <a:rPr lang="en-US" b="1" u="sng" dirty="0"/>
              <a:t>Damped Oscillatory Dynamics</a:t>
            </a:r>
            <a:endParaRPr lang="en-US" dirty="0"/>
          </a:p>
        </p:txBody>
      </p:sp>
      <p:pic>
        <p:nvPicPr>
          <p:cNvPr id="4" name="Picture 3">
            <a:extLst>
              <a:ext uri="{FF2B5EF4-FFF2-40B4-BE49-F238E27FC236}">
                <a16:creationId xmlns:a16="http://schemas.microsoft.com/office/drawing/2014/main" id="{E3DE64DD-91FA-4EC4-9BB8-3F4022525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36929"/>
            <a:ext cx="8229600" cy="5324621"/>
          </a:xfrm>
          <a:prstGeom prst="rect">
            <a:avLst/>
          </a:prstGeom>
        </p:spPr>
      </p:pic>
      <p:sp>
        <p:nvSpPr>
          <p:cNvPr id="5" name="Oval 4">
            <a:extLst>
              <a:ext uri="{FF2B5EF4-FFF2-40B4-BE49-F238E27FC236}">
                <a16:creationId xmlns:a16="http://schemas.microsoft.com/office/drawing/2014/main" id="{2CD0B017-52D8-43A5-BFFA-C5517C805EBD}"/>
              </a:ext>
            </a:extLst>
          </p:cNvPr>
          <p:cNvSpPr/>
          <p:nvPr/>
        </p:nvSpPr>
        <p:spPr>
          <a:xfrm>
            <a:off x="1143000" y="5715000"/>
            <a:ext cx="228600" cy="21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E3219B4-CFE0-4D13-BF29-2E47A966BBEE}"/>
              </a:ext>
            </a:extLst>
          </p:cNvPr>
          <p:cNvSpPr/>
          <p:nvPr/>
        </p:nvSpPr>
        <p:spPr>
          <a:xfrm>
            <a:off x="7772400" y="5176899"/>
            <a:ext cx="228600" cy="21716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FACCF59-6A55-48B3-A8F8-2F02A0C449C8}"/>
              </a:ext>
            </a:extLst>
          </p:cNvPr>
          <p:cNvCxnSpPr>
            <a:cxnSpLocks/>
          </p:cNvCxnSpPr>
          <p:nvPr/>
        </p:nvCxnSpPr>
        <p:spPr>
          <a:xfrm flipV="1">
            <a:off x="1257301" y="5638800"/>
            <a:ext cx="114299" cy="18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43AD-C5D0-4D0A-A9E5-9A2B4BA20EC1}"/>
              </a:ext>
            </a:extLst>
          </p:cNvPr>
          <p:cNvSpPr>
            <a:spLocks noGrp="1"/>
          </p:cNvSpPr>
          <p:nvPr>
            <p:ph type="title"/>
          </p:nvPr>
        </p:nvSpPr>
        <p:spPr/>
        <p:txBody>
          <a:bodyPr/>
          <a:lstStyle/>
          <a:p>
            <a:r>
              <a:rPr lang="en-US" b="1" dirty="0"/>
              <a:t>SIR model with demography: </a:t>
            </a:r>
            <a:br>
              <a:rPr lang="en-US" b="1" dirty="0"/>
            </a:br>
            <a:r>
              <a:rPr lang="en-US" b="1" u="sng" dirty="0"/>
              <a:t>Period of Oscillation</a:t>
            </a:r>
            <a:endParaRPr lang="en-US" dirty="0"/>
          </a:p>
        </p:txBody>
      </p:sp>
      <p:pic>
        <p:nvPicPr>
          <p:cNvPr id="4" name="Picture 3">
            <a:extLst>
              <a:ext uri="{FF2B5EF4-FFF2-40B4-BE49-F238E27FC236}">
                <a16:creationId xmlns:a16="http://schemas.microsoft.com/office/drawing/2014/main" id="{E3DE64DD-91FA-4EC4-9BB8-3F4022525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436929"/>
            <a:ext cx="8229600" cy="5324621"/>
          </a:xfrm>
          <a:prstGeom prst="rect">
            <a:avLst/>
          </a:prstGeom>
        </p:spPr>
      </p:pic>
      <p:sp>
        <p:nvSpPr>
          <p:cNvPr id="3" name="Right Brace 2">
            <a:extLst>
              <a:ext uri="{FF2B5EF4-FFF2-40B4-BE49-F238E27FC236}">
                <a16:creationId xmlns:a16="http://schemas.microsoft.com/office/drawing/2014/main" id="{4799BAFF-8F3A-4968-A538-AE5596B5D523}"/>
              </a:ext>
            </a:extLst>
          </p:cNvPr>
          <p:cNvSpPr/>
          <p:nvPr/>
        </p:nvSpPr>
        <p:spPr>
          <a:xfrm rot="16200000">
            <a:off x="3581400" y="4724400"/>
            <a:ext cx="228600" cy="22860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E53594C-E77A-4DBA-91EB-2A7958D37B92}"/>
              </a:ext>
            </a:extLst>
          </p:cNvPr>
          <p:cNvSpPr txBox="1"/>
          <p:nvPr/>
        </p:nvSpPr>
        <p:spPr>
          <a:xfrm>
            <a:off x="3352800" y="3276600"/>
            <a:ext cx="4648200" cy="1384995"/>
          </a:xfrm>
          <a:prstGeom prst="rect">
            <a:avLst/>
          </a:prstGeom>
          <a:noFill/>
        </p:spPr>
        <p:txBody>
          <a:bodyPr wrap="square" rtlCol="0">
            <a:spAutoFit/>
          </a:bodyPr>
          <a:lstStyle/>
          <a:p>
            <a:r>
              <a:rPr lang="en-US" sz="2800" b="1" dirty="0">
                <a:latin typeface="+mj-lt"/>
              </a:rPr>
              <a:t>Holding </a:t>
            </a:r>
            <a:r>
              <a:rPr lang="el-GR" sz="2800" b="1" i="1" dirty="0">
                <a:latin typeface="+mj-lt"/>
              </a:rPr>
              <a:t>μ</a:t>
            </a:r>
            <a:r>
              <a:rPr lang="en-US" sz="2800" b="1" dirty="0">
                <a:latin typeface="+mj-lt"/>
              </a:rPr>
              <a:t> fixed and assuming </a:t>
            </a:r>
            <a:r>
              <a:rPr lang="en-US" sz="2800" b="1" i="1" dirty="0">
                <a:latin typeface="+mj-lt"/>
              </a:rPr>
              <a:t>b</a:t>
            </a:r>
            <a:r>
              <a:rPr lang="en-US" sz="2800" b="1" dirty="0">
                <a:latin typeface="+mj-lt"/>
              </a:rPr>
              <a:t>=</a:t>
            </a:r>
            <a:r>
              <a:rPr lang="el-GR" sz="2800" b="1" i="1" dirty="0">
                <a:latin typeface="+mj-lt"/>
              </a:rPr>
              <a:t>μ</a:t>
            </a:r>
            <a:r>
              <a:rPr lang="en-US" sz="2800" b="1" dirty="0">
                <a:latin typeface="+mj-lt"/>
              </a:rPr>
              <a:t>, oscillatory period depends on </a:t>
            </a:r>
            <a:r>
              <a:rPr lang="el-GR" sz="2800" b="1" i="1" dirty="0">
                <a:latin typeface="+mj-lt"/>
              </a:rPr>
              <a:t>β</a:t>
            </a:r>
            <a:r>
              <a:rPr lang="en-US" sz="2800" b="1" dirty="0">
                <a:latin typeface="+mj-lt"/>
              </a:rPr>
              <a:t> and </a:t>
            </a:r>
            <a:r>
              <a:rPr lang="el-GR" sz="2800" b="1" i="1" dirty="0">
                <a:latin typeface="+mj-lt"/>
              </a:rPr>
              <a:t>γ</a:t>
            </a:r>
            <a:endParaRPr lang="en-US" sz="2800" b="1" i="1" dirty="0">
              <a:latin typeface="+mj-lt"/>
            </a:endParaRPr>
          </a:p>
        </p:txBody>
      </p:sp>
    </p:spTree>
    <p:extLst>
      <p:ext uri="{BB962C8B-B14F-4D97-AF65-F5344CB8AC3E}">
        <p14:creationId xmlns:p14="http://schemas.microsoft.com/office/powerpoint/2010/main" val="285736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ABB6C94-F3CF-4D31-A148-85A6692519BA}"/>
              </a:ext>
            </a:extLst>
          </p:cNvPr>
          <p:cNvSpPr>
            <a:spLocks noGrp="1"/>
          </p:cNvSpPr>
          <p:nvPr>
            <p:ph type="title"/>
          </p:nvPr>
        </p:nvSpPr>
        <p:spPr>
          <a:xfrm>
            <a:off x="647271" y="1012004"/>
            <a:ext cx="2562119" cy="4795408"/>
          </a:xfrm>
        </p:spPr>
        <p:txBody>
          <a:bodyPr>
            <a:normAutofit/>
          </a:bodyPr>
          <a:lstStyle/>
          <a:p>
            <a:r>
              <a:rPr lang="en-US" dirty="0">
                <a:solidFill>
                  <a:srgbClr val="FFFFFF"/>
                </a:solidFill>
              </a:rPr>
              <a:t>Course Roadmap</a:t>
            </a:r>
          </a:p>
        </p:txBody>
      </p:sp>
      <p:graphicFrame>
        <p:nvGraphicFramePr>
          <p:cNvPr id="8" name="Content Placeholder 5">
            <a:extLst>
              <a:ext uri="{FF2B5EF4-FFF2-40B4-BE49-F238E27FC236}">
                <a16:creationId xmlns:a16="http://schemas.microsoft.com/office/drawing/2014/main" id="{9EFEF45A-2E0A-472F-9CFB-C526DB656923}"/>
              </a:ext>
            </a:extLst>
          </p:cNvPr>
          <p:cNvGraphicFramePr>
            <a:graphicFrameLocks noGrp="1"/>
          </p:cNvGraphicFramePr>
          <p:nvPr>
            <p:ph idx="1"/>
            <p:extLst>
              <p:ext uri="{D42A27DB-BD31-4B8C-83A1-F6EECF244321}">
                <p14:modId xmlns:p14="http://schemas.microsoft.com/office/powerpoint/2010/main" val="638204011"/>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7308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3A52B1E-BF4C-4DE8-B3BA-9BAE59F36312}"/>
              </a:ext>
            </a:extLst>
          </p:cNvPr>
          <p:cNvPicPr>
            <a:picLocks noChangeAspect="1"/>
          </p:cNvPicPr>
          <p:nvPr/>
        </p:nvPicPr>
        <p:blipFill>
          <a:blip r:embed="rId2"/>
          <a:stretch>
            <a:fillRect/>
          </a:stretch>
        </p:blipFill>
        <p:spPr>
          <a:xfrm>
            <a:off x="762000" y="1676400"/>
            <a:ext cx="4578493" cy="4541914"/>
          </a:xfrm>
          <a:prstGeom prst="rect">
            <a:avLst/>
          </a:prstGeom>
        </p:spPr>
      </p:pic>
      <p:sp>
        <p:nvSpPr>
          <p:cNvPr id="2" name="Title 1">
            <a:extLst>
              <a:ext uri="{FF2B5EF4-FFF2-40B4-BE49-F238E27FC236}">
                <a16:creationId xmlns:a16="http://schemas.microsoft.com/office/drawing/2014/main" id="{2C61293F-6E5F-408D-AAD1-382667022235}"/>
              </a:ext>
            </a:extLst>
          </p:cNvPr>
          <p:cNvSpPr>
            <a:spLocks noGrp="1"/>
          </p:cNvSpPr>
          <p:nvPr>
            <p:ph type="title"/>
          </p:nvPr>
        </p:nvSpPr>
        <p:spPr/>
        <p:txBody>
          <a:bodyPr/>
          <a:lstStyle/>
          <a:p>
            <a:r>
              <a:rPr lang="en-US" b="1" dirty="0"/>
              <a:t>SIR model with demography: </a:t>
            </a:r>
            <a:br>
              <a:rPr lang="en-US" b="1" dirty="0"/>
            </a:br>
            <a:r>
              <a:rPr lang="en-US" b="1" u="sng" dirty="0"/>
              <a:t>Period of Oscillation</a:t>
            </a:r>
            <a:endParaRPr lang="en-US" dirty="0"/>
          </a:p>
        </p:txBody>
      </p:sp>
      <p:sp>
        <p:nvSpPr>
          <p:cNvPr id="6" name="Rectangle 5">
            <a:extLst>
              <a:ext uri="{FF2B5EF4-FFF2-40B4-BE49-F238E27FC236}">
                <a16:creationId xmlns:a16="http://schemas.microsoft.com/office/drawing/2014/main" id="{97A466A9-87C0-4821-B4A6-9E9BEC195FC9}"/>
              </a:ext>
            </a:extLst>
          </p:cNvPr>
          <p:cNvSpPr/>
          <p:nvPr/>
        </p:nvSpPr>
        <p:spPr>
          <a:xfrm rot="495034">
            <a:off x="1444960" y="5281523"/>
            <a:ext cx="2144561" cy="307777"/>
          </a:xfrm>
          <a:prstGeom prst="rect">
            <a:avLst/>
          </a:prstGeom>
        </p:spPr>
        <p:txBody>
          <a:bodyPr wrap="none">
            <a:spAutoFit/>
          </a:bodyPr>
          <a:lstStyle/>
          <a:p>
            <a:r>
              <a:rPr lang="en-US" sz="1400" b="1" dirty="0">
                <a:latin typeface="+mj-lt"/>
              </a:rPr>
              <a:t>Transmission rate per year</a:t>
            </a:r>
          </a:p>
        </p:txBody>
      </p:sp>
      <p:sp>
        <p:nvSpPr>
          <p:cNvPr id="8" name="Rectangle 7">
            <a:extLst>
              <a:ext uri="{FF2B5EF4-FFF2-40B4-BE49-F238E27FC236}">
                <a16:creationId xmlns:a16="http://schemas.microsoft.com/office/drawing/2014/main" id="{AD508EA9-3688-47A2-A3BA-328BDC20DE3B}"/>
              </a:ext>
            </a:extLst>
          </p:cNvPr>
          <p:cNvSpPr/>
          <p:nvPr/>
        </p:nvSpPr>
        <p:spPr>
          <a:xfrm rot="18163613">
            <a:off x="4123481" y="4821911"/>
            <a:ext cx="1487458" cy="307777"/>
          </a:xfrm>
          <a:prstGeom prst="rect">
            <a:avLst/>
          </a:prstGeom>
        </p:spPr>
        <p:txBody>
          <a:bodyPr wrap="none">
            <a:spAutoFit/>
          </a:bodyPr>
          <a:lstStyle/>
          <a:p>
            <a:r>
              <a:rPr lang="en-US" sz="1400" b="1" dirty="0">
                <a:latin typeface="+mj-lt"/>
              </a:rPr>
              <a:t>I Duration in days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6EEC9C2-7595-4023-8AD4-F2B28F85BD18}"/>
                  </a:ext>
                </a:extLst>
              </p:cNvPr>
              <p:cNvSpPr txBox="1"/>
              <p:nvPr/>
            </p:nvSpPr>
            <p:spPr>
              <a:xfrm>
                <a:off x="5467221" y="1562852"/>
                <a:ext cx="3448179" cy="5306517"/>
              </a:xfrm>
              <a:prstGeom prst="rect">
                <a:avLst/>
              </a:prstGeom>
              <a:noFill/>
            </p:spPr>
            <p:txBody>
              <a:bodyPr wrap="square" rtlCol="0">
                <a:spAutoFit/>
              </a:bodyPr>
              <a:lstStyle/>
              <a:p>
                <a:r>
                  <a:rPr lang="en-US" sz="2400" b="1" dirty="0">
                    <a:latin typeface="+mj-lt"/>
                  </a:rPr>
                  <a:t>1/</a:t>
                </a:r>
                <a:r>
                  <a:rPr lang="el-GR" sz="2400" b="1" i="1" dirty="0">
                    <a:latin typeface="+mj-lt"/>
                  </a:rPr>
                  <a:t>μ</a:t>
                </a:r>
                <a:r>
                  <a:rPr lang="en-US" sz="2400" b="1" dirty="0">
                    <a:latin typeface="+mj-lt"/>
                  </a:rPr>
                  <a:t> = 70 years</a:t>
                </a:r>
              </a:p>
              <a:p>
                <a:endParaRPr lang="en-US" sz="2400" b="1" i="1" dirty="0">
                  <a:latin typeface="+mj-lt"/>
                </a:endParaRPr>
              </a:p>
              <a:p>
                <a:r>
                  <a:rPr lang="en-US" sz="2400" b="1" dirty="0">
                    <a:latin typeface="+mj-lt"/>
                  </a:rPr>
                  <a:t>Long oscillatory periods (T) with </a:t>
                </a:r>
              </a:p>
              <a:p>
                <a:r>
                  <a:rPr lang="en-US" sz="2400" b="1" dirty="0">
                    <a:latin typeface="+mj-lt"/>
                  </a:rPr>
                  <a:t>shorter duration of infectiousness and lower transmission rates</a:t>
                </a:r>
              </a:p>
              <a:p>
                <a:endParaRPr lang="en-US" sz="2400" b="1" dirty="0">
                  <a:latin typeface="+mj-lt"/>
                </a:endParaRPr>
              </a:p>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𝑻</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𝟐</m:t>
                      </m:r>
                      <m:r>
                        <a:rPr lang="en-US" sz="2400" b="1" i="1" smtClean="0">
                          <a:latin typeface="Cambria Math" panose="02040503050406030204" pitchFamily="18" charset="0"/>
                          <a:ea typeface="Cambria Math" panose="02040503050406030204" pitchFamily="18" charset="0"/>
                        </a:rPr>
                        <m:t>𝝅</m:t>
                      </m:r>
                      <m:rad>
                        <m:radPr>
                          <m:degHide m:val="on"/>
                          <m:ctrlPr>
                            <a:rPr lang="en-US" sz="2400" b="1" i="1" smtClean="0">
                              <a:latin typeface="Cambria Math" panose="02040503050406030204" pitchFamily="18" charset="0"/>
                              <a:ea typeface="Cambria Math" panose="02040503050406030204" pitchFamily="18" charset="0"/>
                            </a:rPr>
                          </m:ctrlPr>
                        </m:radPr>
                        <m:deg/>
                        <m:e>
                          <m:r>
                            <a:rPr lang="en-US" sz="2400" b="1" i="1" smtClean="0">
                              <a:latin typeface="Cambria Math" panose="02040503050406030204" pitchFamily="18" charset="0"/>
                              <a:ea typeface="Cambria Math" panose="02040503050406030204" pitchFamily="18" charset="0"/>
                            </a:rPr>
                            <m:t>𝑨𝑮</m:t>
                          </m:r>
                        </m:e>
                      </m:rad>
                    </m:oMath>
                  </m:oMathPara>
                </a14:m>
                <a:endParaRPr lang="en-US" sz="2400" b="1" dirty="0">
                  <a:latin typeface="+mj-lt"/>
                </a:endParaRPr>
              </a:p>
              <a:p>
                <a:endParaRPr lang="en-US" sz="2400" b="1" dirty="0">
                  <a:latin typeface="+mj-lt"/>
                </a:endParaRPr>
              </a:p>
              <a:p>
                <a:r>
                  <a:rPr lang="en-US" sz="2400" b="1" dirty="0">
                    <a:latin typeface="+mj-lt"/>
                  </a:rPr>
                  <a:t>A=Average Age of Infection</a:t>
                </a:r>
              </a:p>
              <a:p>
                <a:r>
                  <a:rPr lang="en-US" sz="2400" b="1" dirty="0">
                    <a:latin typeface="+mj-lt"/>
                  </a:rPr>
                  <a:t>G=Duration of infectiousness</a:t>
                </a:r>
              </a:p>
            </p:txBody>
          </p:sp>
        </mc:Choice>
        <mc:Fallback xmlns="">
          <p:sp>
            <p:nvSpPr>
              <p:cNvPr id="9" name="TextBox 8">
                <a:extLst>
                  <a:ext uri="{FF2B5EF4-FFF2-40B4-BE49-F238E27FC236}">
                    <a16:creationId xmlns:a16="http://schemas.microsoft.com/office/drawing/2014/main" id="{A6EEC9C2-7595-4023-8AD4-F2B28F85BD18}"/>
                  </a:ext>
                </a:extLst>
              </p:cNvPr>
              <p:cNvSpPr txBox="1">
                <a:spLocks noRot="1" noChangeAspect="1" noMove="1" noResize="1" noEditPoints="1" noAdjustHandles="1" noChangeArrowheads="1" noChangeShapeType="1" noTextEdit="1"/>
              </p:cNvSpPr>
              <p:nvPr/>
            </p:nvSpPr>
            <p:spPr>
              <a:xfrm>
                <a:off x="5467221" y="1562852"/>
                <a:ext cx="3448179" cy="5306517"/>
              </a:xfrm>
              <a:prstGeom prst="rect">
                <a:avLst/>
              </a:prstGeom>
              <a:blipFill>
                <a:blip r:embed="rId3"/>
                <a:stretch>
                  <a:fillRect l="-2827" t="-918" r="-883" b="-1607"/>
                </a:stretch>
              </a:blipFill>
            </p:spPr>
            <p:txBody>
              <a:bodyPr/>
              <a:lstStyle/>
              <a:p>
                <a:r>
                  <a:rPr lang="en-US">
                    <a:noFill/>
                  </a:rPr>
                  <a:t> </a:t>
                </a:r>
              </a:p>
            </p:txBody>
          </p:sp>
        </mc:Fallback>
      </mc:AlternateContent>
      <p:sp>
        <p:nvSpPr>
          <p:cNvPr id="12" name="Rectangle: Rounded Corners 11">
            <a:extLst>
              <a:ext uri="{FF2B5EF4-FFF2-40B4-BE49-F238E27FC236}">
                <a16:creationId xmlns:a16="http://schemas.microsoft.com/office/drawing/2014/main" id="{A5998197-1EB0-41B7-B273-448472DD4465}"/>
              </a:ext>
            </a:extLst>
          </p:cNvPr>
          <p:cNvSpPr/>
          <p:nvPr/>
        </p:nvSpPr>
        <p:spPr>
          <a:xfrm>
            <a:off x="5467221" y="5257800"/>
            <a:ext cx="3219579" cy="838200"/>
          </a:xfrm>
          <a:prstGeom prst="roundRect">
            <a:avLst/>
          </a:prstGeom>
          <a:noFill/>
          <a:ln w="57150">
            <a:solidFill>
              <a:schemeClr val="accent5">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054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BB30832-ECCC-4027-9C4F-ED3A42CF5267}"/>
              </a:ext>
            </a:extLst>
          </p:cNvPr>
          <p:cNvSpPr>
            <a:spLocks noGrp="1"/>
          </p:cNvSpPr>
          <p:nvPr>
            <p:ph type="title"/>
          </p:nvPr>
        </p:nvSpPr>
        <p:spPr/>
        <p:txBody>
          <a:bodyPr/>
          <a:lstStyle/>
          <a:p>
            <a:r>
              <a:rPr lang="en-US" b="1" dirty="0"/>
              <a:t>Tuberculosis</a:t>
            </a:r>
          </a:p>
        </p:txBody>
      </p:sp>
      <p:sp>
        <p:nvSpPr>
          <p:cNvPr id="6" name="Content Placeholder 5">
            <a:extLst>
              <a:ext uri="{FF2B5EF4-FFF2-40B4-BE49-F238E27FC236}">
                <a16:creationId xmlns:a16="http://schemas.microsoft.com/office/drawing/2014/main" id="{10049D12-067B-44EF-9030-99B968F781B0}"/>
              </a:ext>
            </a:extLst>
          </p:cNvPr>
          <p:cNvSpPr>
            <a:spLocks noGrp="1"/>
          </p:cNvSpPr>
          <p:nvPr>
            <p:ph sz="half" idx="1"/>
          </p:nvPr>
        </p:nvSpPr>
        <p:spPr/>
        <p:txBody>
          <a:bodyPr/>
          <a:lstStyle/>
          <a:p>
            <a:r>
              <a:rPr lang="en-US" sz="2400" dirty="0"/>
              <a:t>TB is caused by </a:t>
            </a:r>
            <a:r>
              <a:rPr lang="en-US" sz="2400" i="1" dirty="0"/>
              <a:t>Mycobacterium tuberculosis</a:t>
            </a:r>
          </a:p>
          <a:p>
            <a:r>
              <a:rPr lang="en-US" sz="2400" dirty="0"/>
              <a:t> It affects the lungs (and other parts of the body less commonly). </a:t>
            </a:r>
          </a:p>
          <a:p>
            <a:r>
              <a:rPr lang="en-US" sz="2400" dirty="0"/>
              <a:t>Active untreated TB infections lead to fever, cough, night sweats, and blood in sputum. They have a ~75% case fatality rate.</a:t>
            </a:r>
          </a:p>
          <a:p>
            <a:r>
              <a:rPr lang="en-US" sz="2400" dirty="0"/>
              <a:t>TB infection is spread through the air via cough, breathing, and spitting.</a:t>
            </a:r>
          </a:p>
        </p:txBody>
      </p:sp>
      <p:pic>
        <p:nvPicPr>
          <p:cNvPr id="4" name="Picture 3">
            <a:extLst>
              <a:ext uri="{FF2B5EF4-FFF2-40B4-BE49-F238E27FC236}">
                <a16:creationId xmlns:a16="http://schemas.microsoft.com/office/drawing/2014/main" id="{4EE01FCF-1957-4E56-A089-08237C9CD784}"/>
              </a:ext>
            </a:extLst>
          </p:cNvPr>
          <p:cNvPicPr>
            <a:picLocks noChangeAspect="1"/>
          </p:cNvPicPr>
          <p:nvPr/>
        </p:nvPicPr>
        <p:blipFill>
          <a:blip r:embed="rId3"/>
          <a:stretch>
            <a:fillRect/>
          </a:stretch>
        </p:blipFill>
        <p:spPr>
          <a:xfrm>
            <a:off x="5105400" y="1624071"/>
            <a:ext cx="3148314" cy="4959291"/>
          </a:xfrm>
          <a:prstGeom prst="rect">
            <a:avLst/>
          </a:prstGeom>
        </p:spPr>
      </p:pic>
      <p:sp>
        <p:nvSpPr>
          <p:cNvPr id="8" name="TextBox 7">
            <a:extLst>
              <a:ext uri="{FF2B5EF4-FFF2-40B4-BE49-F238E27FC236}">
                <a16:creationId xmlns:a16="http://schemas.microsoft.com/office/drawing/2014/main" id="{3159D817-782F-4230-8F3C-D4207149F00A}"/>
              </a:ext>
            </a:extLst>
          </p:cNvPr>
          <p:cNvSpPr txBox="1"/>
          <p:nvPr/>
        </p:nvSpPr>
        <p:spPr>
          <a:xfrm>
            <a:off x="5105400" y="1676400"/>
            <a:ext cx="718466" cy="400110"/>
          </a:xfrm>
          <a:prstGeom prst="rect">
            <a:avLst/>
          </a:prstGeom>
          <a:noFill/>
        </p:spPr>
        <p:txBody>
          <a:bodyPr wrap="none" rtlCol="0">
            <a:spAutoFit/>
          </a:bodyPr>
          <a:lstStyle/>
          <a:p>
            <a:r>
              <a:rPr lang="en-US" sz="2000" b="1" dirty="0">
                <a:latin typeface="+mj-lt"/>
              </a:rPr>
              <a:t>India</a:t>
            </a:r>
          </a:p>
        </p:txBody>
      </p:sp>
    </p:spTree>
    <p:extLst>
      <p:ext uri="{BB962C8B-B14F-4D97-AF65-F5344CB8AC3E}">
        <p14:creationId xmlns:p14="http://schemas.microsoft.com/office/powerpoint/2010/main" val="2954794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DFE66-4B88-46C8-AF31-EA0BF61FB5EB}"/>
              </a:ext>
            </a:extLst>
          </p:cNvPr>
          <p:cNvSpPr>
            <a:spLocks noGrp="1"/>
          </p:cNvSpPr>
          <p:nvPr>
            <p:ph type="title"/>
          </p:nvPr>
        </p:nvSpPr>
        <p:spPr/>
        <p:txBody>
          <a:bodyPr/>
          <a:lstStyle/>
          <a:p>
            <a:r>
              <a:rPr lang="en-US" b="1" dirty="0"/>
              <a:t>Is Tuberculosis on its way to elimination in India?</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BB6D845-E4E0-4743-938D-4367DC91B173}"/>
                  </a:ext>
                </a:extLst>
              </p:cNvPr>
              <p:cNvSpPr/>
              <p:nvPr/>
            </p:nvSpPr>
            <p:spPr>
              <a:xfrm>
                <a:off x="1395521" y="4953000"/>
                <a:ext cx="6426696" cy="18194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𝟏</m:t>
                          </m:r>
                        </m:num>
                        <m:den>
                          <m:r>
                            <a:rPr lang="en-US" b="1" i="1" smtClean="0">
                              <a:latin typeface="Cambria Math" panose="02040503050406030204" pitchFamily="18" charset="0"/>
                            </a:rPr>
                            <m:t>𝟔𝟎</m:t>
                          </m:r>
                          <m:r>
                            <a:rPr lang="en-US" b="1" i="1" smtClean="0">
                              <a:latin typeface="Cambria Math" panose="02040503050406030204" pitchFamily="18" charset="0"/>
                            </a:rPr>
                            <m:t>𝒚𝒓𝒔</m:t>
                          </m:r>
                        </m:den>
                      </m:f>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𝑹</m:t>
                          </m:r>
                        </m:e>
                        <m:sub>
                          <m:r>
                            <a:rPr lang="en-US" b="1" i="1">
                              <a:latin typeface="Cambria Math" panose="02040503050406030204" pitchFamily="18" charset="0"/>
                              <a:ea typeface="Cambria Math" panose="02040503050406030204" pitchFamily="18" charset="0"/>
                            </a:rPr>
                            <m:t>𝟎</m:t>
                          </m:r>
                        </m:sub>
                      </m:sSub>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𝟓</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𝑫𝒖𝒓𝒂𝒕𝒊𝒐𝒏</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𝒐𝒇</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𝑰𝒏𝒇𝒆𝒄𝒕𝒊𝒐𝒖𝒔𝒏𝒆𝒔𝒔</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𝒚𝒓</m:t>
                      </m:r>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r>
                        <a:rPr lang="en-US" b="1" i="1">
                          <a:latin typeface="Cambria Math" panose="02040503050406030204" pitchFamily="18" charset="0"/>
                          <a:ea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rPr>
                            <m:t>𝟏</m:t>
                          </m:r>
                        </m:num>
                        <m:den>
                          <m:r>
                            <a:rPr lang="en-US" b="1" i="1">
                              <a:latin typeface="Cambria Math" panose="02040503050406030204" pitchFamily="18" charset="0"/>
                              <a:ea typeface="Cambria Math" panose="02040503050406030204" pitchFamily="18" charset="0"/>
                            </a:rPr>
                            <m:t>𝝁</m:t>
                          </m:r>
                          <m:d>
                            <m:dPr>
                              <m:ctrlPr>
                                <a:rPr lang="en-US" b="1" i="1">
                                  <a:latin typeface="Cambria Math" panose="02040503050406030204" pitchFamily="18" charset="0"/>
                                  <a:ea typeface="Cambria Math" panose="02040503050406030204" pitchFamily="18" charset="0"/>
                                </a:rPr>
                              </m:ctrlPr>
                            </m:d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𝑹</m:t>
                                  </m:r>
                                </m:e>
                                <m:sub>
                                  <m:r>
                                    <a:rPr lang="en-US" b="1" i="1">
                                      <a:latin typeface="Cambria Math" panose="02040503050406030204" pitchFamily="18" charset="0"/>
                                      <a:ea typeface="Cambria Math" panose="02040503050406030204" pitchFamily="18" charset="0"/>
                                    </a:rPr>
                                    <m:t>𝟎</m:t>
                                  </m:r>
                                </m:sub>
                              </m:sSub>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e>
                          </m:d>
                        </m:den>
                      </m:f>
                      <m:r>
                        <a:rPr lang="en-US" b="1" i="1" smtClean="0">
                          <a:latin typeface="Cambria Math" panose="02040503050406030204" pitchFamily="18" charset="0"/>
                          <a:ea typeface="Cambria Math" panose="02040503050406030204" pitchFamily="18" charset="0"/>
                        </a:rPr>
                        <m:t>⇒</m:t>
                      </m:r>
                      <m:f>
                        <m:fPr>
                          <m:ctrlPr>
                            <a:rPr lang="en-US" b="1" i="1">
                              <a:latin typeface="Cambria Math" panose="02040503050406030204" pitchFamily="18" charset="0"/>
                            </a:rPr>
                          </m:ctrlPr>
                        </m:fPr>
                        <m:num>
                          <m:r>
                            <a:rPr lang="en-US" b="1" i="1" smtClean="0">
                              <a:latin typeface="Cambria Math" panose="02040503050406030204" pitchFamily="18" charset="0"/>
                            </a:rPr>
                            <m:t>𝟔𝟎</m:t>
                          </m:r>
                          <m:r>
                            <a:rPr lang="en-US" b="1" i="1" smtClean="0">
                              <a:latin typeface="Cambria Math" panose="02040503050406030204" pitchFamily="18" charset="0"/>
                            </a:rPr>
                            <m:t>𝒚𝒓𝒔</m:t>
                          </m:r>
                        </m:num>
                        <m:den>
                          <m:d>
                            <m:dPr>
                              <m:ctrlPr>
                                <a:rPr lang="en-US" b="1" i="1">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𝟑</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𝟓</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𝟏</m:t>
                              </m:r>
                            </m:e>
                          </m:d>
                        </m:den>
                      </m:f>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𝟐𝟒</m:t>
                      </m:r>
                      <m:r>
                        <a:rPr lang="en-US" b="1" i="1" smtClean="0">
                          <a:latin typeface="Cambria Math" panose="02040503050406030204" pitchFamily="18" charset="0"/>
                          <a:ea typeface="Cambria Math" panose="02040503050406030204" pitchFamily="18" charset="0"/>
                        </a:rPr>
                        <m:t>𝒚𝒓𝒔</m:t>
                      </m:r>
                    </m:oMath>
                  </m:oMathPara>
                </a14:m>
                <a:endParaRPr lang="en-US" dirty="0"/>
              </a:p>
              <a:p>
                <a:endParaRPr lang="en-US" dirty="0"/>
              </a:p>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𝑻</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𝟐</m:t>
                      </m:r>
                      <m:r>
                        <a:rPr lang="en-US" b="1" i="1">
                          <a:latin typeface="Cambria Math" panose="02040503050406030204" pitchFamily="18" charset="0"/>
                          <a:ea typeface="Cambria Math" panose="02040503050406030204" pitchFamily="18" charset="0"/>
                        </a:rPr>
                        <m:t>𝝅</m:t>
                      </m:r>
                      <m:rad>
                        <m:radPr>
                          <m:degHide m:val="on"/>
                          <m:ctrlPr>
                            <a:rPr lang="en-US" b="1" i="1">
                              <a:latin typeface="Cambria Math" panose="02040503050406030204" pitchFamily="18" charset="0"/>
                              <a:ea typeface="Cambria Math" panose="02040503050406030204" pitchFamily="18" charset="0"/>
                            </a:rPr>
                          </m:ctrlPr>
                        </m:radPr>
                        <m:deg/>
                        <m:e>
                          <m:r>
                            <a:rPr lang="en-US" b="1" i="1" smtClean="0">
                              <a:latin typeface="Cambria Math" panose="02040503050406030204" pitchFamily="18" charset="0"/>
                              <a:ea typeface="Cambria Math" panose="02040503050406030204" pitchFamily="18" charset="0"/>
                            </a:rPr>
                            <m:t>𝟐𝟒</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e>
                      </m:rad>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𝟑𝟎</m:t>
                      </m:r>
                      <m:r>
                        <a:rPr lang="en-US" b="1" i="1" smtClean="0">
                          <a:latin typeface="Cambria Math" panose="02040503050406030204" pitchFamily="18" charset="0"/>
                          <a:ea typeface="Cambria Math" panose="02040503050406030204" pitchFamily="18" charset="0"/>
                        </a:rPr>
                        <m:t>𝒚𝒓𝒔</m:t>
                      </m:r>
                    </m:oMath>
                  </m:oMathPara>
                </a14:m>
                <a:endParaRPr lang="en-US" b="1" dirty="0"/>
              </a:p>
            </p:txBody>
          </p:sp>
        </mc:Choice>
        <mc:Fallback xmlns="">
          <p:sp>
            <p:nvSpPr>
              <p:cNvPr id="4" name="Rectangle 3">
                <a:extLst>
                  <a:ext uri="{FF2B5EF4-FFF2-40B4-BE49-F238E27FC236}">
                    <a16:creationId xmlns:a16="http://schemas.microsoft.com/office/drawing/2014/main" id="{2BB6D845-E4E0-4743-938D-4367DC91B173}"/>
                  </a:ext>
                </a:extLst>
              </p:cNvPr>
              <p:cNvSpPr>
                <a:spLocks noRot="1" noChangeAspect="1" noMove="1" noResize="1" noEditPoints="1" noAdjustHandles="1" noChangeArrowheads="1" noChangeShapeType="1" noTextEdit="1"/>
              </p:cNvSpPr>
              <p:nvPr/>
            </p:nvSpPr>
            <p:spPr>
              <a:xfrm>
                <a:off x="1395521" y="4953000"/>
                <a:ext cx="6426696" cy="1819472"/>
              </a:xfrm>
              <a:prstGeom prst="rect">
                <a:avLst/>
              </a:prstGeom>
              <a:blipFill>
                <a:blip r:embed="rId3"/>
                <a:stretch>
                  <a:fillRect b="-1678"/>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32BE0B06-E676-4AC7-8D8E-B071DB6F9652}"/>
              </a:ext>
            </a:extLst>
          </p:cNvPr>
          <p:cNvCxnSpPr>
            <a:cxnSpLocks/>
          </p:cNvCxnSpPr>
          <p:nvPr/>
        </p:nvCxnSpPr>
        <p:spPr>
          <a:xfrm flipH="1">
            <a:off x="1504470" y="1998261"/>
            <a:ext cx="7071" cy="28155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32B1B1D-139B-4C17-8735-920F8420470A}"/>
              </a:ext>
            </a:extLst>
          </p:cNvPr>
          <p:cNvCxnSpPr>
            <a:cxnSpLocks/>
          </p:cNvCxnSpPr>
          <p:nvPr/>
        </p:nvCxnSpPr>
        <p:spPr>
          <a:xfrm flipH="1">
            <a:off x="1511541" y="4813801"/>
            <a:ext cx="57780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DD8CBD1-890B-44F9-ACA9-26FF213319C7}"/>
              </a:ext>
            </a:extLst>
          </p:cNvPr>
          <p:cNvSpPr txBox="1"/>
          <p:nvPr/>
        </p:nvSpPr>
        <p:spPr>
          <a:xfrm rot="16200000">
            <a:off x="267924" y="2638753"/>
            <a:ext cx="1975413" cy="461665"/>
          </a:xfrm>
          <a:prstGeom prst="rect">
            <a:avLst/>
          </a:prstGeom>
          <a:noFill/>
        </p:spPr>
        <p:txBody>
          <a:bodyPr wrap="none" rtlCol="0">
            <a:spAutoFit/>
          </a:bodyPr>
          <a:lstStyle/>
          <a:p>
            <a:r>
              <a:rPr lang="en-US" sz="2400" b="1" dirty="0">
                <a:latin typeface="+mn-lt"/>
              </a:rPr>
              <a:t>TB Prevalence</a:t>
            </a:r>
          </a:p>
        </p:txBody>
      </p:sp>
      <p:sp>
        <p:nvSpPr>
          <p:cNvPr id="8" name="TextBox 7">
            <a:extLst>
              <a:ext uri="{FF2B5EF4-FFF2-40B4-BE49-F238E27FC236}">
                <a16:creationId xmlns:a16="http://schemas.microsoft.com/office/drawing/2014/main" id="{B229D615-1F52-423A-BF09-D200FCDD5DF6}"/>
              </a:ext>
            </a:extLst>
          </p:cNvPr>
          <p:cNvSpPr txBox="1"/>
          <p:nvPr/>
        </p:nvSpPr>
        <p:spPr>
          <a:xfrm>
            <a:off x="6629400" y="4719935"/>
            <a:ext cx="817853" cy="461665"/>
          </a:xfrm>
          <a:prstGeom prst="rect">
            <a:avLst/>
          </a:prstGeom>
          <a:noFill/>
        </p:spPr>
        <p:txBody>
          <a:bodyPr wrap="none" rtlCol="0">
            <a:spAutoFit/>
          </a:bodyPr>
          <a:lstStyle/>
          <a:p>
            <a:r>
              <a:rPr lang="en-US" sz="2400" b="1" dirty="0">
                <a:latin typeface="+mn-lt"/>
              </a:rPr>
              <a:t>Time</a:t>
            </a:r>
          </a:p>
        </p:txBody>
      </p:sp>
      <p:sp>
        <p:nvSpPr>
          <p:cNvPr id="10" name="Freeform: Shape 9">
            <a:extLst>
              <a:ext uri="{FF2B5EF4-FFF2-40B4-BE49-F238E27FC236}">
                <a16:creationId xmlns:a16="http://schemas.microsoft.com/office/drawing/2014/main" id="{8123295B-E7FA-4803-BB2A-A3BD1CFBAF49}"/>
              </a:ext>
            </a:extLst>
          </p:cNvPr>
          <p:cNvSpPr/>
          <p:nvPr/>
        </p:nvSpPr>
        <p:spPr>
          <a:xfrm>
            <a:off x="1632030" y="2046489"/>
            <a:ext cx="960699" cy="1932972"/>
          </a:xfrm>
          <a:custGeom>
            <a:avLst/>
            <a:gdLst>
              <a:gd name="connsiteX0" fmla="*/ 0 w 960699"/>
              <a:gd name="connsiteY0" fmla="*/ 0 h 1932972"/>
              <a:gd name="connsiteX1" fmla="*/ 671332 w 960699"/>
              <a:gd name="connsiteY1" fmla="*/ 1597306 h 1932972"/>
              <a:gd name="connsiteX2" fmla="*/ 960699 w 960699"/>
              <a:gd name="connsiteY2" fmla="*/ 1932972 h 1932972"/>
            </a:gdLst>
            <a:ahLst/>
            <a:cxnLst>
              <a:cxn ang="0">
                <a:pos x="connsiteX0" y="connsiteY0"/>
              </a:cxn>
              <a:cxn ang="0">
                <a:pos x="connsiteX1" y="connsiteY1"/>
              </a:cxn>
              <a:cxn ang="0">
                <a:pos x="connsiteX2" y="connsiteY2"/>
              </a:cxn>
            </a:cxnLst>
            <a:rect l="l" t="t" r="r" b="b"/>
            <a:pathLst>
              <a:path w="960699" h="1932972">
                <a:moveTo>
                  <a:pt x="0" y="0"/>
                </a:moveTo>
                <a:cubicBezTo>
                  <a:pt x="255608" y="637572"/>
                  <a:pt x="511216" y="1275144"/>
                  <a:pt x="671332" y="1597306"/>
                </a:cubicBezTo>
                <a:cubicBezTo>
                  <a:pt x="831449" y="1919468"/>
                  <a:pt x="896074" y="1926220"/>
                  <a:pt x="960699" y="1932972"/>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08A9373-FF46-4853-AB6B-99EF11F3EC64}"/>
              </a:ext>
            </a:extLst>
          </p:cNvPr>
          <p:cNvSpPr/>
          <p:nvPr/>
        </p:nvSpPr>
        <p:spPr>
          <a:xfrm>
            <a:off x="2627453" y="3991036"/>
            <a:ext cx="4583575" cy="775503"/>
          </a:xfrm>
          <a:custGeom>
            <a:avLst/>
            <a:gdLst>
              <a:gd name="connsiteX0" fmla="*/ 0 w 4583575"/>
              <a:gd name="connsiteY0" fmla="*/ 0 h 775503"/>
              <a:gd name="connsiteX1" fmla="*/ 902825 w 4583575"/>
              <a:gd name="connsiteY1" fmla="*/ 439838 h 775503"/>
              <a:gd name="connsiteX2" fmla="*/ 1608881 w 4583575"/>
              <a:gd name="connsiteY2" fmla="*/ 706055 h 775503"/>
              <a:gd name="connsiteX3" fmla="*/ 4583575 w 4583575"/>
              <a:gd name="connsiteY3" fmla="*/ 775503 h 775503"/>
              <a:gd name="connsiteX0" fmla="*/ 0 w 4583575"/>
              <a:gd name="connsiteY0" fmla="*/ 0 h 775503"/>
              <a:gd name="connsiteX1" fmla="*/ 1608881 w 4583575"/>
              <a:gd name="connsiteY1" fmla="*/ 706055 h 775503"/>
              <a:gd name="connsiteX2" fmla="*/ 4583575 w 4583575"/>
              <a:gd name="connsiteY2" fmla="*/ 775503 h 775503"/>
            </a:gdLst>
            <a:ahLst/>
            <a:cxnLst>
              <a:cxn ang="0">
                <a:pos x="connsiteX0" y="connsiteY0"/>
              </a:cxn>
              <a:cxn ang="0">
                <a:pos x="connsiteX1" y="connsiteY1"/>
              </a:cxn>
              <a:cxn ang="0">
                <a:pos x="connsiteX2" y="connsiteY2"/>
              </a:cxn>
            </a:cxnLst>
            <a:rect l="l" t="t" r="r" b="b"/>
            <a:pathLst>
              <a:path w="4583575" h="775503">
                <a:moveTo>
                  <a:pt x="0" y="0"/>
                </a:moveTo>
                <a:cubicBezTo>
                  <a:pt x="335184" y="147095"/>
                  <a:pt x="844952" y="576805"/>
                  <a:pt x="1608881" y="706055"/>
                </a:cubicBezTo>
                <a:cubicBezTo>
                  <a:pt x="2222339" y="761999"/>
                  <a:pt x="3402957" y="768751"/>
                  <a:pt x="4583575" y="775503"/>
                </a:cubicBezTo>
              </a:path>
            </a:pathLst>
          </a:cu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7D54BF5-3782-451C-A5C6-07E002CD5764}"/>
              </a:ext>
            </a:extLst>
          </p:cNvPr>
          <p:cNvSpPr/>
          <p:nvPr/>
        </p:nvSpPr>
        <p:spPr>
          <a:xfrm>
            <a:off x="2604304" y="2371134"/>
            <a:ext cx="4490977" cy="1694166"/>
          </a:xfrm>
          <a:custGeom>
            <a:avLst/>
            <a:gdLst>
              <a:gd name="connsiteX0" fmla="*/ 0 w 4490977"/>
              <a:gd name="connsiteY0" fmla="*/ 1608327 h 1694166"/>
              <a:gd name="connsiteX1" fmla="*/ 347240 w 4490977"/>
              <a:gd name="connsiteY1" fmla="*/ 1469431 h 1694166"/>
              <a:gd name="connsiteX2" fmla="*/ 844952 w 4490977"/>
              <a:gd name="connsiteY2" fmla="*/ 173066 h 1694166"/>
              <a:gd name="connsiteX3" fmla="*/ 1354238 w 4490977"/>
              <a:gd name="connsiteY3" fmla="*/ 173066 h 1694166"/>
              <a:gd name="connsiteX4" fmla="*/ 1932972 w 4490977"/>
              <a:gd name="connsiteY4" fmla="*/ 1643051 h 1694166"/>
              <a:gd name="connsiteX5" fmla="*/ 2592729 w 4490977"/>
              <a:gd name="connsiteY5" fmla="*/ 1249512 h 1694166"/>
              <a:gd name="connsiteX6" fmla="*/ 2928395 w 4490977"/>
              <a:gd name="connsiteY6" fmla="*/ 196216 h 1694166"/>
              <a:gd name="connsiteX7" fmla="*/ 3321934 w 4490977"/>
              <a:gd name="connsiteY7" fmla="*/ 335112 h 1694166"/>
              <a:gd name="connsiteX8" fmla="*/ 3900668 w 4490977"/>
              <a:gd name="connsiteY8" fmla="*/ 1631476 h 1694166"/>
              <a:gd name="connsiteX9" fmla="*/ 4490977 w 4490977"/>
              <a:gd name="connsiteY9" fmla="*/ 1006443 h 169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0977" h="1694166">
                <a:moveTo>
                  <a:pt x="0" y="1608327"/>
                </a:moveTo>
                <a:cubicBezTo>
                  <a:pt x="103207" y="1658484"/>
                  <a:pt x="206415" y="1708641"/>
                  <a:pt x="347240" y="1469431"/>
                </a:cubicBezTo>
                <a:cubicBezTo>
                  <a:pt x="488065" y="1230221"/>
                  <a:pt x="677119" y="389127"/>
                  <a:pt x="844952" y="173066"/>
                </a:cubicBezTo>
                <a:cubicBezTo>
                  <a:pt x="1012785" y="-42995"/>
                  <a:pt x="1172901" y="-71931"/>
                  <a:pt x="1354238" y="173066"/>
                </a:cubicBezTo>
                <a:cubicBezTo>
                  <a:pt x="1535575" y="418063"/>
                  <a:pt x="1726557" y="1463643"/>
                  <a:pt x="1932972" y="1643051"/>
                </a:cubicBezTo>
                <a:cubicBezTo>
                  <a:pt x="2139387" y="1822459"/>
                  <a:pt x="2426825" y="1490651"/>
                  <a:pt x="2592729" y="1249512"/>
                </a:cubicBezTo>
                <a:cubicBezTo>
                  <a:pt x="2758633" y="1008373"/>
                  <a:pt x="2806861" y="348616"/>
                  <a:pt x="2928395" y="196216"/>
                </a:cubicBezTo>
                <a:cubicBezTo>
                  <a:pt x="3049929" y="43816"/>
                  <a:pt x="3159889" y="95902"/>
                  <a:pt x="3321934" y="335112"/>
                </a:cubicBezTo>
                <a:cubicBezTo>
                  <a:pt x="3483980" y="574322"/>
                  <a:pt x="3705828" y="1519587"/>
                  <a:pt x="3900668" y="1631476"/>
                </a:cubicBezTo>
                <a:cubicBezTo>
                  <a:pt x="4095509" y="1743365"/>
                  <a:pt x="4293243" y="1374904"/>
                  <a:pt x="4490977" y="1006443"/>
                </a:cubicBezTo>
              </a:path>
            </a:pathLst>
          </a:cu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Brace 12">
            <a:extLst>
              <a:ext uri="{FF2B5EF4-FFF2-40B4-BE49-F238E27FC236}">
                <a16:creationId xmlns:a16="http://schemas.microsoft.com/office/drawing/2014/main" id="{FF05A66E-8354-45BF-9B00-BFACD9948095}"/>
              </a:ext>
            </a:extLst>
          </p:cNvPr>
          <p:cNvSpPr/>
          <p:nvPr/>
        </p:nvSpPr>
        <p:spPr>
          <a:xfrm rot="16200000">
            <a:off x="2061021" y="1307433"/>
            <a:ext cx="253187" cy="1111170"/>
          </a:xfrm>
          <a:prstGeom prst="righ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956C15CD-0A96-443E-BDBD-A3F2074899DB}"/>
              </a:ext>
            </a:extLst>
          </p:cNvPr>
          <p:cNvSpPr txBox="1"/>
          <p:nvPr/>
        </p:nvSpPr>
        <p:spPr>
          <a:xfrm>
            <a:off x="1595376" y="1325553"/>
            <a:ext cx="939103" cy="461665"/>
          </a:xfrm>
          <a:prstGeom prst="rect">
            <a:avLst/>
          </a:prstGeom>
          <a:noFill/>
        </p:spPr>
        <p:txBody>
          <a:bodyPr wrap="none" rtlCol="0">
            <a:spAutoFit/>
          </a:bodyPr>
          <a:lstStyle/>
          <a:p>
            <a:r>
              <a:rPr lang="en-US" sz="2400" b="1" dirty="0">
                <a:latin typeface="+mn-lt"/>
              </a:rPr>
              <a:t>15 </a:t>
            </a:r>
            <a:r>
              <a:rPr lang="en-US" sz="2400" b="1" dirty="0" err="1">
                <a:latin typeface="+mn-lt"/>
              </a:rPr>
              <a:t>yrs</a:t>
            </a:r>
            <a:endParaRPr lang="en-US" sz="2400" b="1" dirty="0">
              <a:latin typeface="+mn-lt"/>
            </a:endParaRPr>
          </a:p>
        </p:txBody>
      </p:sp>
    </p:spTree>
    <p:extLst>
      <p:ext uri="{BB962C8B-B14F-4D97-AF65-F5344CB8AC3E}">
        <p14:creationId xmlns:p14="http://schemas.microsoft.com/office/powerpoint/2010/main" val="202231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Average Age of Infection</a:t>
            </a:r>
          </a:p>
        </p:txBody>
      </p:sp>
      <p:cxnSp>
        <p:nvCxnSpPr>
          <p:cNvPr id="6" name="Straight Connector 5">
            <a:extLst>
              <a:ext uri="{FF2B5EF4-FFF2-40B4-BE49-F238E27FC236}">
                <a16:creationId xmlns:a16="http://schemas.microsoft.com/office/drawing/2014/main" id="{2AAB84CD-F03D-43DB-B03B-8107F697606D}"/>
              </a:ext>
            </a:extLst>
          </p:cNvPr>
          <p:cNvCxnSpPr>
            <a:cxnSpLocks/>
          </p:cNvCxnSpPr>
          <p:nvPr/>
        </p:nvCxnSpPr>
        <p:spPr>
          <a:xfrm>
            <a:off x="4923175" y="1524001"/>
            <a:ext cx="0" cy="4754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4F2654B-4789-4F0E-901C-185F7E609DE5}"/>
              </a:ext>
            </a:extLst>
          </p:cNvPr>
          <p:cNvCxnSpPr>
            <a:cxnSpLocks/>
          </p:cNvCxnSpPr>
          <p:nvPr/>
        </p:nvCxnSpPr>
        <p:spPr>
          <a:xfrm flipH="1">
            <a:off x="4923175" y="6278563"/>
            <a:ext cx="403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E1E3B89-14F4-4F42-BF89-CA006FAAFC13}"/>
              </a:ext>
            </a:extLst>
          </p:cNvPr>
          <p:cNvSpPr txBox="1"/>
          <p:nvPr/>
        </p:nvSpPr>
        <p:spPr>
          <a:xfrm rot="16200000">
            <a:off x="3398167" y="2511675"/>
            <a:ext cx="2504532" cy="461665"/>
          </a:xfrm>
          <a:prstGeom prst="rect">
            <a:avLst/>
          </a:prstGeom>
          <a:noFill/>
        </p:spPr>
        <p:txBody>
          <a:bodyPr wrap="none" rtlCol="0">
            <a:spAutoFit/>
          </a:bodyPr>
          <a:lstStyle/>
          <a:p>
            <a:r>
              <a:rPr lang="en-US" sz="2400" b="1" dirty="0">
                <a:latin typeface="+mn-lt"/>
              </a:rPr>
              <a:t>% with Antibodies</a:t>
            </a:r>
          </a:p>
        </p:txBody>
      </p:sp>
      <p:sp>
        <p:nvSpPr>
          <p:cNvPr id="9" name="TextBox 8">
            <a:extLst>
              <a:ext uri="{FF2B5EF4-FFF2-40B4-BE49-F238E27FC236}">
                <a16:creationId xmlns:a16="http://schemas.microsoft.com/office/drawing/2014/main" id="{37C630A9-D43E-4AFE-8395-B19DDEDDE763}"/>
              </a:ext>
            </a:extLst>
          </p:cNvPr>
          <p:cNvSpPr txBox="1"/>
          <p:nvPr/>
        </p:nvSpPr>
        <p:spPr>
          <a:xfrm>
            <a:off x="8143922" y="6284892"/>
            <a:ext cx="668645" cy="461665"/>
          </a:xfrm>
          <a:prstGeom prst="rect">
            <a:avLst/>
          </a:prstGeom>
          <a:noFill/>
        </p:spPr>
        <p:txBody>
          <a:bodyPr wrap="none" rtlCol="0">
            <a:spAutoFit/>
          </a:bodyPr>
          <a:lstStyle/>
          <a:p>
            <a:r>
              <a:rPr lang="en-US" sz="2400" b="1" dirty="0">
                <a:latin typeface="+mn-lt"/>
              </a:rPr>
              <a:t>Age</a:t>
            </a:r>
          </a:p>
        </p:txBody>
      </p:sp>
      <p:sp>
        <p:nvSpPr>
          <p:cNvPr id="5" name="Freeform: Shape 4">
            <a:extLst>
              <a:ext uri="{FF2B5EF4-FFF2-40B4-BE49-F238E27FC236}">
                <a16:creationId xmlns:a16="http://schemas.microsoft.com/office/drawing/2014/main" id="{E5CE4F45-A961-4E54-845F-4D7ADB3F6500}"/>
              </a:ext>
            </a:extLst>
          </p:cNvPr>
          <p:cNvSpPr/>
          <p:nvPr/>
        </p:nvSpPr>
        <p:spPr>
          <a:xfrm>
            <a:off x="4930767" y="1632030"/>
            <a:ext cx="3854370" cy="4606724"/>
          </a:xfrm>
          <a:custGeom>
            <a:avLst/>
            <a:gdLst>
              <a:gd name="connsiteX0" fmla="*/ 0 w 3854370"/>
              <a:gd name="connsiteY0" fmla="*/ 4606724 h 4606724"/>
              <a:gd name="connsiteX1" fmla="*/ 520861 w 3854370"/>
              <a:gd name="connsiteY1" fmla="*/ 2650603 h 4606724"/>
              <a:gd name="connsiteX2" fmla="*/ 1111170 w 3854370"/>
              <a:gd name="connsiteY2" fmla="*/ 532436 h 4606724"/>
              <a:gd name="connsiteX3" fmla="*/ 3854370 w 3854370"/>
              <a:gd name="connsiteY3" fmla="*/ 0 h 4606724"/>
              <a:gd name="connsiteX0" fmla="*/ 0 w 3854370"/>
              <a:gd name="connsiteY0" fmla="*/ 4606724 h 4606724"/>
              <a:gd name="connsiteX1" fmla="*/ 1111170 w 3854370"/>
              <a:gd name="connsiteY1" fmla="*/ 532436 h 4606724"/>
              <a:gd name="connsiteX2" fmla="*/ 3854370 w 3854370"/>
              <a:gd name="connsiteY2" fmla="*/ 0 h 4606724"/>
            </a:gdLst>
            <a:ahLst/>
            <a:cxnLst>
              <a:cxn ang="0">
                <a:pos x="connsiteX0" y="connsiteY0"/>
              </a:cxn>
              <a:cxn ang="0">
                <a:pos x="connsiteX1" y="connsiteY1"/>
              </a:cxn>
              <a:cxn ang="0">
                <a:pos x="connsiteX2" y="connsiteY2"/>
              </a:cxn>
            </a:cxnLst>
            <a:rect l="l" t="t" r="r" b="b"/>
            <a:pathLst>
              <a:path w="3854370" h="4606724">
                <a:moveTo>
                  <a:pt x="0" y="4606724"/>
                </a:moveTo>
                <a:cubicBezTo>
                  <a:pt x="231494" y="3757914"/>
                  <a:pt x="468775" y="1300223"/>
                  <a:pt x="1111170" y="532436"/>
                </a:cubicBezTo>
                <a:cubicBezTo>
                  <a:pt x="1666755" y="90669"/>
                  <a:pt x="2760562" y="45334"/>
                  <a:pt x="3854370" y="0"/>
                </a:cubicBezTo>
              </a:path>
            </a:pathLst>
          </a:cu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8C988B-8F5C-4ECB-A89C-CAEEB6668D5F}"/>
              </a:ext>
            </a:extLst>
          </p:cNvPr>
          <p:cNvSpPr txBox="1"/>
          <p:nvPr/>
        </p:nvSpPr>
        <p:spPr>
          <a:xfrm>
            <a:off x="228600" y="1524001"/>
            <a:ext cx="4038600" cy="4893647"/>
          </a:xfrm>
          <a:prstGeom prst="rect">
            <a:avLst/>
          </a:prstGeom>
          <a:noFill/>
        </p:spPr>
        <p:txBody>
          <a:bodyPr wrap="square" rtlCol="0">
            <a:spAutoFit/>
          </a:bodyPr>
          <a:lstStyle/>
          <a:p>
            <a:r>
              <a:rPr lang="en-US" sz="2400" b="1" dirty="0">
                <a:latin typeface="+mj-lt"/>
              </a:rPr>
              <a:t>Seroprevalence survey:</a:t>
            </a:r>
          </a:p>
          <a:p>
            <a:r>
              <a:rPr lang="en-US" sz="2400" b="1" dirty="0">
                <a:latin typeface="+mj-lt"/>
              </a:rPr>
              <a:t>Random sample of population to determine % of population in each age group that has antibodies to a particular pathogen (those that are Recovered and immune)</a:t>
            </a:r>
          </a:p>
          <a:p>
            <a:endParaRPr lang="en-US" sz="2400" b="1" dirty="0">
              <a:latin typeface="+mj-lt"/>
            </a:endParaRPr>
          </a:p>
          <a:p>
            <a:r>
              <a:rPr lang="en-US" sz="2400" b="1" dirty="0">
                <a:latin typeface="+mj-lt"/>
              </a:rPr>
              <a:t>We can determine the average age of infection from the curve by summing the fraction without antibodies for each age.</a:t>
            </a:r>
          </a:p>
        </p:txBody>
      </p:sp>
    </p:spTree>
    <p:extLst>
      <p:ext uri="{BB962C8B-B14F-4D97-AF65-F5344CB8AC3E}">
        <p14:creationId xmlns:p14="http://schemas.microsoft.com/office/powerpoint/2010/main" val="114720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Average Age of Infection</a:t>
            </a:r>
          </a:p>
        </p:txBody>
      </p:sp>
      <p:cxnSp>
        <p:nvCxnSpPr>
          <p:cNvPr id="6" name="Straight Connector 5">
            <a:extLst>
              <a:ext uri="{FF2B5EF4-FFF2-40B4-BE49-F238E27FC236}">
                <a16:creationId xmlns:a16="http://schemas.microsoft.com/office/drawing/2014/main" id="{2AAB84CD-F03D-43DB-B03B-8107F697606D}"/>
              </a:ext>
            </a:extLst>
          </p:cNvPr>
          <p:cNvCxnSpPr>
            <a:cxnSpLocks/>
          </p:cNvCxnSpPr>
          <p:nvPr/>
        </p:nvCxnSpPr>
        <p:spPr>
          <a:xfrm>
            <a:off x="4923175" y="1524001"/>
            <a:ext cx="0" cy="4754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4F2654B-4789-4F0E-901C-185F7E609DE5}"/>
              </a:ext>
            </a:extLst>
          </p:cNvPr>
          <p:cNvCxnSpPr>
            <a:cxnSpLocks/>
          </p:cNvCxnSpPr>
          <p:nvPr/>
        </p:nvCxnSpPr>
        <p:spPr>
          <a:xfrm flipH="1">
            <a:off x="4923175" y="6278563"/>
            <a:ext cx="403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E1E3B89-14F4-4F42-BF89-CA006FAAFC13}"/>
              </a:ext>
            </a:extLst>
          </p:cNvPr>
          <p:cNvSpPr txBox="1"/>
          <p:nvPr/>
        </p:nvSpPr>
        <p:spPr>
          <a:xfrm rot="16200000">
            <a:off x="3398167" y="2511675"/>
            <a:ext cx="2504532" cy="461665"/>
          </a:xfrm>
          <a:prstGeom prst="rect">
            <a:avLst/>
          </a:prstGeom>
          <a:noFill/>
        </p:spPr>
        <p:txBody>
          <a:bodyPr wrap="none" rtlCol="0">
            <a:spAutoFit/>
          </a:bodyPr>
          <a:lstStyle/>
          <a:p>
            <a:r>
              <a:rPr lang="en-US" sz="2400" b="1" dirty="0">
                <a:latin typeface="+mn-lt"/>
              </a:rPr>
              <a:t>% with Antibodies</a:t>
            </a:r>
          </a:p>
        </p:txBody>
      </p:sp>
      <p:sp>
        <p:nvSpPr>
          <p:cNvPr id="9" name="TextBox 8">
            <a:extLst>
              <a:ext uri="{FF2B5EF4-FFF2-40B4-BE49-F238E27FC236}">
                <a16:creationId xmlns:a16="http://schemas.microsoft.com/office/drawing/2014/main" id="{37C630A9-D43E-4AFE-8395-B19DDEDDE763}"/>
              </a:ext>
            </a:extLst>
          </p:cNvPr>
          <p:cNvSpPr txBox="1"/>
          <p:nvPr/>
        </p:nvSpPr>
        <p:spPr>
          <a:xfrm>
            <a:off x="8143922" y="6284892"/>
            <a:ext cx="668645" cy="461665"/>
          </a:xfrm>
          <a:prstGeom prst="rect">
            <a:avLst/>
          </a:prstGeom>
          <a:noFill/>
        </p:spPr>
        <p:txBody>
          <a:bodyPr wrap="none" rtlCol="0">
            <a:spAutoFit/>
          </a:bodyPr>
          <a:lstStyle/>
          <a:p>
            <a:r>
              <a:rPr lang="en-US" sz="2400" b="1" dirty="0">
                <a:latin typeface="+mn-lt"/>
              </a:rPr>
              <a:t>Age</a:t>
            </a:r>
          </a:p>
        </p:txBody>
      </p:sp>
      <p:sp>
        <p:nvSpPr>
          <p:cNvPr id="5" name="Freeform: Shape 4">
            <a:extLst>
              <a:ext uri="{FF2B5EF4-FFF2-40B4-BE49-F238E27FC236}">
                <a16:creationId xmlns:a16="http://schemas.microsoft.com/office/drawing/2014/main" id="{E5CE4F45-A961-4E54-845F-4D7ADB3F6500}"/>
              </a:ext>
            </a:extLst>
          </p:cNvPr>
          <p:cNvSpPr/>
          <p:nvPr/>
        </p:nvSpPr>
        <p:spPr>
          <a:xfrm>
            <a:off x="4930767" y="1632030"/>
            <a:ext cx="3854370" cy="4606724"/>
          </a:xfrm>
          <a:custGeom>
            <a:avLst/>
            <a:gdLst>
              <a:gd name="connsiteX0" fmla="*/ 0 w 3854370"/>
              <a:gd name="connsiteY0" fmla="*/ 4606724 h 4606724"/>
              <a:gd name="connsiteX1" fmla="*/ 520861 w 3854370"/>
              <a:gd name="connsiteY1" fmla="*/ 2650603 h 4606724"/>
              <a:gd name="connsiteX2" fmla="*/ 1111170 w 3854370"/>
              <a:gd name="connsiteY2" fmla="*/ 532436 h 4606724"/>
              <a:gd name="connsiteX3" fmla="*/ 3854370 w 3854370"/>
              <a:gd name="connsiteY3" fmla="*/ 0 h 4606724"/>
              <a:gd name="connsiteX0" fmla="*/ 0 w 3854370"/>
              <a:gd name="connsiteY0" fmla="*/ 4606724 h 4606724"/>
              <a:gd name="connsiteX1" fmla="*/ 1111170 w 3854370"/>
              <a:gd name="connsiteY1" fmla="*/ 532436 h 4606724"/>
              <a:gd name="connsiteX2" fmla="*/ 3854370 w 3854370"/>
              <a:gd name="connsiteY2" fmla="*/ 0 h 4606724"/>
            </a:gdLst>
            <a:ahLst/>
            <a:cxnLst>
              <a:cxn ang="0">
                <a:pos x="connsiteX0" y="connsiteY0"/>
              </a:cxn>
              <a:cxn ang="0">
                <a:pos x="connsiteX1" y="connsiteY1"/>
              </a:cxn>
              <a:cxn ang="0">
                <a:pos x="connsiteX2" y="connsiteY2"/>
              </a:cxn>
            </a:cxnLst>
            <a:rect l="l" t="t" r="r" b="b"/>
            <a:pathLst>
              <a:path w="3854370" h="4606724">
                <a:moveTo>
                  <a:pt x="0" y="4606724"/>
                </a:moveTo>
                <a:cubicBezTo>
                  <a:pt x="231494" y="3757914"/>
                  <a:pt x="468775" y="1300223"/>
                  <a:pt x="1111170" y="532436"/>
                </a:cubicBezTo>
                <a:cubicBezTo>
                  <a:pt x="1666755" y="90669"/>
                  <a:pt x="2760562" y="45334"/>
                  <a:pt x="3854370" y="0"/>
                </a:cubicBezTo>
              </a:path>
            </a:pathLst>
          </a:cu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8C988B-8F5C-4ECB-A89C-CAEEB6668D5F}"/>
                  </a:ext>
                </a:extLst>
              </p:cNvPr>
              <p:cNvSpPr txBox="1"/>
              <p:nvPr/>
            </p:nvSpPr>
            <p:spPr>
              <a:xfrm>
                <a:off x="228600" y="1524001"/>
                <a:ext cx="4038600" cy="5499519"/>
              </a:xfrm>
              <a:prstGeom prst="rect">
                <a:avLst/>
              </a:prstGeom>
              <a:noFill/>
            </p:spPr>
            <p:txBody>
              <a:bodyPr wrap="square" rtlCol="0">
                <a:spAutoFit/>
              </a:bodyPr>
              <a:lstStyle/>
              <a:p>
                <a:r>
                  <a:rPr lang="en-US" sz="2400" b="1" dirty="0">
                    <a:latin typeface="+mj-lt"/>
                  </a:rPr>
                  <a:t>We can use these data to help us parametrize our non-age structured SIR model with demography because</a:t>
                </a:r>
              </a:p>
              <a:p>
                <a:endParaRPr lang="en-US" sz="2400" b="1" dirty="0">
                  <a:latin typeface="+mj-lt"/>
                </a:endParaRPr>
              </a:p>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𝝁</m:t>
                          </m:r>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𝑹</m:t>
                                  </m:r>
                                </m:e>
                                <m:sub>
                                  <m:r>
                                    <a:rPr lang="en-US" sz="2400" b="1" i="1" smtClean="0">
                                      <a:latin typeface="Cambria Math" panose="02040503050406030204" pitchFamily="18" charset="0"/>
                                      <a:ea typeface="Cambria Math" panose="02040503050406030204" pitchFamily="18" charset="0"/>
                                    </a:rPr>
                                    <m:t>𝟎</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e>
                          </m:d>
                        </m:den>
                      </m:f>
                    </m:oMath>
                  </m:oMathPara>
                </a14:m>
                <a:endParaRPr lang="en-US" sz="2400" b="1" dirty="0">
                  <a:latin typeface="+mj-lt"/>
                </a:endParaRPr>
              </a:p>
              <a:p>
                <a:endParaRPr lang="en-US" sz="2400" b="1" dirty="0">
                  <a:latin typeface="+mj-lt"/>
                </a:endParaRPr>
              </a:p>
              <a:p>
                <a:r>
                  <a:rPr lang="en-US" sz="2400" b="1" dirty="0">
                    <a:latin typeface="+mj-lt"/>
                  </a:rPr>
                  <a:t>This comes from the fact that at equilibrium the average period spent as a susceptible (hence average age at infection) is approximately </a:t>
                </a:r>
                <a14:m>
                  <m:oMath xmlns:m="http://schemas.openxmlformats.org/officeDocument/2006/math">
                    <m:f>
                      <m:fPr>
                        <m:type m:val="skw"/>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𝜷</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𝑰</m:t>
                            </m:r>
                          </m:e>
                          <m:sup>
                            <m:r>
                              <a:rPr lang="en-US" sz="2400" b="1" i="1" smtClean="0">
                                <a:latin typeface="Cambria Math" panose="02040503050406030204" pitchFamily="18" charset="0"/>
                                <a:ea typeface="Cambria Math" panose="02040503050406030204" pitchFamily="18" charset="0"/>
                              </a:rPr>
                              <m:t>∗</m:t>
                            </m:r>
                          </m:sup>
                        </m:sSup>
                      </m:den>
                    </m:f>
                  </m:oMath>
                </a14:m>
                <a:r>
                  <a:rPr lang="en-US" sz="2400" b="1" dirty="0">
                    <a:latin typeface="+mj-lt"/>
                  </a:rPr>
                  <a:t> and </a:t>
                </a:r>
                <a:r>
                  <a:rPr lang="en-US" sz="2400" b="1" i="1" dirty="0">
                    <a:latin typeface="+mj-lt"/>
                  </a:rPr>
                  <a:t>I* </a:t>
                </a:r>
                <a:r>
                  <a:rPr lang="en-US" sz="2400" b="1" dirty="0">
                    <a:latin typeface="+mj-lt"/>
                  </a:rPr>
                  <a:t>is </a:t>
                </a:r>
                <a14:m>
                  <m:oMath xmlns:m="http://schemas.openxmlformats.org/officeDocument/2006/math">
                    <m:f>
                      <m:fPr>
                        <m:type m:val="skw"/>
                        <m:ctrlPr>
                          <a:rPr lang="el-GR" sz="2400" b="1" i="1" smtClean="0">
                            <a:latin typeface="Cambria Math" panose="02040503050406030204" pitchFamily="18" charset="0"/>
                          </a:rPr>
                        </m:ctrlPr>
                      </m:fPr>
                      <m:num>
                        <m:r>
                          <a:rPr lang="el-GR" sz="2400" b="1" i="1">
                            <a:latin typeface="Cambria Math" panose="02040503050406030204" pitchFamily="18" charset="0"/>
                          </a:rPr>
                          <m:t>𝝁</m:t>
                        </m:r>
                      </m:num>
                      <m:den>
                        <m:r>
                          <a:rPr lang="el-GR" sz="2400" b="1" i="1">
                            <a:latin typeface="Cambria Math" panose="02040503050406030204" pitchFamily="18" charset="0"/>
                          </a:rPr>
                          <m:t>𝜷</m:t>
                        </m:r>
                      </m:den>
                    </m:f>
                    <m:d>
                      <m:dPr>
                        <m:ctrlPr>
                          <a:rPr lang="el-GR"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𝟎</m:t>
                            </m:r>
                          </m:sub>
                        </m:sSub>
                        <m:r>
                          <a:rPr lang="en-US" sz="2400" b="1" i="1">
                            <a:latin typeface="Cambria Math" panose="02040503050406030204" pitchFamily="18" charset="0"/>
                          </a:rPr>
                          <m:t>−</m:t>
                        </m:r>
                        <m:r>
                          <a:rPr lang="en-US" sz="2400" b="1" i="1">
                            <a:latin typeface="Cambria Math" panose="02040503050406030204" pitchFamily="18" charset="0"/>
                          </a:rPr>
                          <m:t>𝟏</m:t>
                        </m:r>
                      </m:e>
                    </m:d>
                  </m:oMath>
                </a14:m>
                <a:endParaRPr lang="en-US" sz="2400" b="1" dirty="0">
                  <a:latin typeface="+mj-lt"/>
                </a:endParaRPr>
              </a:p>
            </p:txBody>
          </p:sp>
        </mc:Choice>
        <mc:Fallback xmlns="">
          <p:sp>
            <p:nvSpPr>
              <p:cNvPr id="13" name="TextBox 12">
                <a:extLst>
                  <a:ext uri="{FF2B5EF4-FFF2-40B4-BE49-F238E27FC236}">
                    <a16:creationId xmlns:a16="http://schemas.microsoft.com/office/drawing/2014/main" id="{D48C988B-8F5C-4ECB-A89C-CAEEB6668D5F}"/>
                  </a:ext>
                </a:extLst>
              </p:cNvPr>
              <p:cNvSpPr txBox="1">
                <a:spLocks noRot="1" noChangeAspect="1" noMove="1" noResize="1" noEditPoints="1" noAdjustHandles="1" noChangeArrowheads="1" noChangeShapeType="1" noTextEdit="1"/>
              </p:cNvSpPr>
              <p:nvPr/>
            </p:nvSpPr>
            <p:spPr>
              <a:xfrm>
                <a:off x="228600" y="1524001"/>
                <a:ext cx="4038600" cy="5499519"/>
              </a:xfrm>
              <a:prstGeom prst="rect">
                <a:avLst/>
              </a:prstGeom>
              <a:blipFill>
                <a:blip r:embed="rId2"/>
                <a:stretch>
                  <a:fillRect l="-12085" t="-887" r="-2568" b="-16741"/>
                </a:stretch>
              </a:blipFill>
            </p:spPr>
            <p:txBody>
              <a:bodyPr/>
              <a:lstStyle/>
              <a:p>
                <a:r>
                  <a:rPr lang="en-US">
                    <a:noFill/>
                  </a:rPr>
                  <a:t> </a:t>
                </a:r>
              </a:p>
            </p:txBody>
          </p:sp>
        </mc:Fallback>
      </mc:AlternateContent>
    </p:spTree>
    <p:extLst>
      <p:ext uri="{BB962C8B-B14F-4D97-AF65-F5344CB8AC3E}">
        <p14:creationId xmlns:p14="http://schemas.microsoft.com/office/powerpoint/2010/main" val="3923554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Average Age of Infection</a:t>
            </a:r>
          </a:p>
        </p:txBody>
      </p:sp>
      <p:cxnSp>
        <p:nvCxnSpPr>
          <p:cNvPr id="6" name="Straight Connector 5">
            <a:extLst>
              <a:ext uri="{FF2B5EF4-FFF2-40B4-BE49-F238E27FC236}">
                <a16:creationId xmlns:a16="http://schemas.microsoft.com/office/drawing/2014/main" id="{2AAB84CD-F03D-43DB-B03B-8107F697606D}"/>
              </a:ext>
            </a:extLst>
          </p:cNvPr>
          <p:cNvCxnSpPr>
            <a:cxnSpLocks/>
          </p:cNvCxnSpPr>
          <p:nvPr/>
        </p:nvCxnSpPr>
        <p:spPr>
          <a:xfrm>
            <a:off x="4923175" y="1524001"/>
            <a:ext cx="0" cy="4754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4F2654B-4789-4F0E-901C-185F7E609DE5}"/>
              </a:ext>
            </a:extLst>
          </p:cNvPr>
          <p:cNvCxnSpPr>
            <a:cxnSpLocks/>
          </p:cNvCxnSpPr>
          <p:nvPr/>
        </p:nvCxnSpPr>
        <p:spPr>
          <a:xfrm flipH="1">
            <a:off x="4923175" y="6278563"/>
            <a:ext cx="4038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E1E3B89-14F4-4F42-BF89-CA006FAAFC13}"/>
              </a:ext>
            </a:extLst>
          </p:cNvPr>
          <p:cNvSpPr txBox="1"/>
          <p:nvPr/>
        </p:nvSpPr>
        <p:spPr>
          <a:xfrm rot="16200000">
            <a:off x="3398167" y="2511675"/>
            <a:ext cx="2504532" cy="461665"/>
          </a:xfrm>
          <a:prstGeom prst="rect">
            <a:avLst/>
          </a:prstGeom>
          <a:noFill/>
        </p:spPr>
        <p:txBody>
          <a:bodyPr wrap="none" rtlCol="0">
            <a:spAutoFit/>
          </a:bodyPr>
          <a:lstStyle/>
          <a:p>
            <a:r>
              <a:rPr lang="en-US" sz="2400" b="1" dirty="0">
                <a:latin typeface="+mn-lt"/>
              </a:rPr>
              <a:t>% with Antibodies</a:t>
            </a:r>
          </a:p>
        </p:txBody>
      </p:sp>
      <p:sp>
        <p:nvSpPr>
          <p:cNvPr id="9" name="TextBox 8">
            <a:extLst>
              <a:ext uri="{FF2B5EF4-FFF2-40B4-BE49-F238E27FC236}">
                <a16:creationId xmlns:a16="http://schemas.microsoft.com/office/drawing/2014/main" id="{37C630A9-D43E-4AFE-8395-B19DDEDDE763}"/>
              </a:ext>
            </a:extLst>
          </p:cNvPr>
          <p:cNvSpPr txBox="1"/>
          <p:nvPr/>
        </p:nvSpPr>
        <p:spPr>
          <a:xfrm>
            <a:off x="8143922" y="6284892"/>
            <a:ext cx="668645" cy="461665"/>
          </a:xfrm>
          <a:prstGeom prst="rect">
            <a:avLst/>
          </a:prstGeom>
          <a:noFill/>
        </p:spPr>
        <p:txBody>
          <a:bodyPr wrap="none" rtlCol="0">
            <a:spAutoFit/>
          </a:bodyPr>
          <a:lstStyle/>
          <a:p>
            <a:r>
              <a:rPr lang="en-US" sz="2400" b="1" dirty="0">
                <a:latin typeface="+mn-lt"/>
              </a:rPr>
              <a:t>Age</a:t>
            </a:r>
          </a:p>
        </p:txBody>
      </p:sp>
      <p:sp>
        <p:nvSpPr>
          <p:cNvPr id="5" name="Freeform: Shape 4">
            <a:extLst>
              <a:ext uri="{FF2B5EF4-FFF2-40B4-BE49-F238E27FC236}">
                <a16:creationId xmlns:a16="http://schemas.microsoft.com/office/drawing/2014/main" id="{E5CE4F45-A961-4E54-845F-4D7ADB3F6500}"/>
              </a:ext>
            </a:extLst>
          </p:cNvPr>
          <p:cNvSpPr/>
          <p:nvPr/>
        </p:nvSpPr>
        <p:spPr>
          <a:xfrm>
            <a:off x="4930767" y="1632030"/>
            <a:ext cx="3854370" cy="4606724"/>
          </a:xfrm>
          <a:custGeom>
            <a:avLst/>
            <a:gdLst>
              <a:gd name="connsiteX0" fmla="*/ 0 w 3854370"/>
              <a:gd name="connsiteY0" fmla="*/ 4606724 h 4606724"/>
              <a:gd name="connsiteX1" fmla="*/ 520861 w 3854370"/>
              <a:gd name="connsiteY1" fmla="*/ 2650603 h 4606724"/>
              <a:gd name="connsiteX2" fmla="*/ 1111170 w 3854370"/>
              <a:gd name="connsiteY2" fmla="*/ 532436 h 4606724"/>
              <a:gd name="connsiteX3" fmla="*/ 3854370 w 3854370"/>
              <a:gd name="connsiteY3" fmla="*/ 0 h 4606724"/>
              <a:gd name="connsiteX0" fmla="*/ 0 w 3854370"/>
              <a:gd name="connsiteY0" fmla="*/ 4606724 h 4606724"/>
              <a:gd name="connsiteX1" fmla="*/ 1111170 w 3854370"/>
              <a:gd name="connsiteY1" fmla="*/ 532436 h 4606724"/>
              <a:gd name="connsiteX2" fmla="*/ 3854370 w 3854370"/>
              <a:gd name="connsiteY2" fmla="*/ 0 h 4606724"/>
            </a:gdLst>
            <a:ahLst/>
            <a:cxnLst>
              <a:cxn ang="0">
                <a:pos x="connsiteX0" y="connsiteY0"/>
              </a:cxn>
              <a:cxn ang="0">
                <a:pos x="connsiteX1" y="connsiteY1"/>
              </a:cxn>
              <a:cxn ang="0">
                <a:pos x="connsiteX2" y="connsiteY2"/>
              </a:cxn>
            </a:cxnLst>
            <a:rect l="l" t="t" r="r" b="b"/>
            <a:pathLst>
              <a:path w="3854370" h="4606724">
                <a:moveTo>
                  <a:pt x="0" y="4606724"/>
                </a:moveTo>
                <a:cubicBezTo>
                  <a:pt x="231494" y="3757914"/>
                  <a:pt x="468775" y="1300223"/>
                  <a:pt x="1111170" y="532436"/>
                </a:cubicBezTo>
                <a:cubicBezTo>
                  <a:pt x="1666755" y="90669"/>
                  <a:pt x="2760562" y="45334"/>
                  <a:pt x="3854370" y="0"/>
                </a:cubicBezTo>
              </a:path>
            </a:pathLst>
          </a:cu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8C988B-8F5C-4ECB-A89C-CAEEB6668D5F}"/>
                  </a:ext>
                </a:extLst>
              </p:cNvPr>
              <p:cNvSpPr txBox="1"/>
              <p:nvPr/>
            </p:nvSpPr>
            <p:spPr>
              <a:xfrm>
                <a:off x="228600" y="1524001"/>
                <a:ext cx="4038600" cy="4748095"/>
              </a:xfrm>
              <a:prstGeom prst="rect">
                <a:avLst/>
              </a:prstGeom>
              <a:noFill/>
            </p:spPr>
            <p:txBody>
              <a:bodyPr wrap="square" rtlCol="0">
                <a:spAutoFit/>
              </a:bodyPr>
              <a:lstStyle/>
              <a:p>
                <a:r>
                  <a:rPr lang="en-US" sz="2400" b="1" dirty="0">
                    <a:latin typeface="+mj-lt"/>
                  </a:rPr>
                  <a:t>Since</a:t>
                </a:r>
              </a:p>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ea typeface="Cambria Math" panose="02040503050406030204" pitchFamily="18" charset="0"/>
                            </a:rPr>
                            <m:t>𝝁</m:t>
                          </m:r>
                          <m:d>
                            <m:dPr>
                              <m:ctrlPr>
                                <a:rPr lang="en-US" sz="2400" b="1" i="1" smtClean="0">
                                  <a:latin typeface="Cambria Math" panose="02040503050406030204" pitchFamily="18" charset="0"/>
                                  <a:ea typeface="Cambria Math" panose="02040503050406030204" pitchFamily="18" charset="0"/>
                                </a:rPr>
                              </m:ctrlPr>
                            </m:dPr>
                            <m:e>
                              <m:sSub>
                                <m:sSubPr>
                                  <m:ctrlPr>
                                    <a:rPr lang="en-US" sz="2400" b="1" i="1" smtClean="0">
                                      <a:latin typeface="Cambria Math" panose="02040503050406030204" pitchFamily="18" charset="0"/>
                                      <a:ea typeface="Cambria Math" panose="02040503050406030204" pitchFamily="18" charset="0"/>
                                    </a:rPr>
                                  </m:ctrlPr>
                                </m:sSubPr>
                                <m:e>
                                  <m:r>
                                    <a:rPr lang="en-US" sz="2400" b="1" i="1" smtClean="0">
                                      <a:latin typeface="Cambria Math" panose="02040503050406030204" pitchFamily="18" charset="0"/>
                                      <a:ea typeface="Cambria Math" panose="02040503050406030204" pitchFamily="18" charset="0"/>
                                    </a:rPr>
                                    <m:t>𝑹</m:t>
                                  </m:r>
                                </m:e>
                                <m:sub>
                                  <m:r>
                                    <a:rPr lang="en-US" sz="2400" b="1" i="1" smtClean="0">
                                      <a:latin typeface="Cambria Math" panose="02040503050406030204" pitchFamily="18" charset="0"/>
                                      <a:ea typeface="Cambria Math" panose="02040503050406030204" pitchFamily="18" charset="0"/>
                                    </a:rPr>
                                    <m:t>𝟎</m:t>
                                  </m:r>
                                </m:sub>
                              </m:sSub>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e>
                          </m:d>
                        </m:den>
                      </m:f>
                    </m:oMath>
                  </m:oMathPara>
                </a14:m>
                <a:endParaRPr lang="en-US" sz="2400" b="1" dirty="0">
                  <a:latin typeface="+mj-lt"/>
                </a:endParaRPr>
              </a:p>
              <a:p>
                <a:endParaRPr lang="en-US" sz="2400" b="1" dirty="0">
                  <a:latin typeface="+mj-lt"/>
                </a:endParaRPr>
              </a:p>
              <a:p>
                <a:r>
                  <a:rPr lang="en-US" sz="2400" b="1" dirty="0">
                    <a:latin typeface="+mj-lt"/>
                  </a:rPr>
                  <a:t>And since </a:t>
                </a:r>
                <a14:m>
                  <m:oMath xmlns:m="http://schemas.openxmlformats.org/officeDocument/2006/math">
                    <m:f>
                      <m:fPr>
                        <m:ctrlPr>
                          <a:rPr lang="en-US" sz="2400" b="1" i="1">
                            <a:latin typeface="Cambria Math" panose="02040503050406030204" pitchFamily="18" charset="0"/>
                          </a:rPr>
                        </m:ctrlPr>
                      </m:fPr>
                      <m:num>
                        <m:r>
                          <a:rPr lang="en-US" sz="2400" b="1" i="1">
                            <a:latin typeface="Cambria Math" panose="02040503050406030204" pitchFamily="18" charset="0"/>
                          </a:rPr>
                          <m:t>𝟏</m:t>
                        </m:r>
                      </m:num>
                      <m:den>
                        <m:r>
                          <a:rPr lang="en-US" sz="2400" b="1" i="1">
                            <a:latin typeface="Cambria Math" panose="02040503050406030204" pitchFamily="18" charset="0"/>
                            <a:ea typeface="Cambria Math" panose="02040503050406030204" pitchFamily="18" charset="0"/>
                          </a:rPr>
                          <m:t>𝝁</m:t>
                        </m:r>
                      </m:den>
                    </m:f>
                  </m:oMath>
                </a14:m>
                <a:r>
                  <a:rPr lang="en-US" sz="2400" b="1" dirty="0">
                    <a:latin typeface="+mj-lt"/>
                  </a:rPr>
                  <a:t> is equal to Life expectancy</a:t>
                </a:r>
              </a:p>
              <a:p>
                <a:endParaRPr lang="en-US" sz="2400" b="1" dirty="0">
                  <a:latin typeface="+mj-lt"/>
                </a:endParaRPr>
              </a:p>
              <a:p>
                <a:r>
                  <a:rPr lang="en-US" sz="2400" b="1" dirty="0">
                    <a:latin typeface="+mj-lt"/>
                  </a:rPr>
                  <a:t>The ratio of L/A = </a:t>
                </a:r>
                <a14:m>
                  <m:oMath xmlns:m="http://schemas.openxmlformats.org/officeDocument/2006/math">
                    <m:d>
                      <m:dPr>
                        <m:ctrlPr>
                          <a:rPr lang="en-US" sz="2400" b="1" i="1">
                            <a:latin typeface="Cambria Math" panose="02040503050406030204" pitchFamily="18" charset="0"/>
                            <a:ea typeface="Cambria Math" panose="02040503050406030204" pitchFamily="18" charset="0"/>
                          </a:rPr>
                        </m:ctrlPr>
                      </m:dPr>
                      <m:e>
                        <m:sSub>
                          <m:sSubPr>
                            <m:ctrlPr>
                              <a:rPr lang="en-US" sz="2400" b="1" i="1">
                                <a:latin typeface="Cambria Math" panose="02040503050406030204" pitchFamily="18" charset="0"/>
                                <a:ea typeface="Cambria Math" panose="02040503050406030204" pitchFamily="18" charset="0"/>
                              </a:rPr>
                            </m:ctrlPr>
                          </m:sSubPr>
                          <m:e>
                            <m:r>
                              <a:rPr lang="en-US" sz="2400" b="1" i="1">
                                <a:latin typeface="Cambria Math" panose="02040503050406030204" pitchFamily="18" charset="0"/>
                                <a:ea typeface="Cambria Math" panose="02040503050406030204" pitchFamily="18" charset="0"/>
                              </a:rPr>
                              <m:t>𝑹</m:t>
                            </m:r>
                          </m:e>
                          <m:sub>
                            <m:r>
                              <a:rPr lang="en-US" sz="2400" b="1" i="1">
                                <a:latin typeface="Cambria Math" panose="02040503050406030204" pitchFamily="18" charset="0"/>
                                <a:ea typeface="Cambria Math" panose="02040503050406030204" pitchFamily="18" charset="0"/>
                              </a:rPr>
                              <m:t>𝟎</m:t>
                            </m:r>
                          </m:sub>
                        </m:sSub>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e>
                    </m:d>
                  </m:oMath>
                </a14:m>
                <a:endParaRPr lang="en-US" sz="2400" b="1" dirty="0">
                  <a:latin typeface="+mj-lt"/>
                </a:endParaRPr>
              </a:p>
              <a:p>
                <a:endParaRPr lang="en-US" sz="2400" b="1" dirty="0">
                  <a:latin typeface="+mj-lt"/>
                </a:endParaRPr>
              </a:p>
              <a:p>
                <a:r>
                  <a:rPr lang="en-US" sz="2400" b="1" dirty="0">
                    <a:latin typeface="+mj-lt"/>
                  </a:rPr>
                  <a:t>Pathogens/populations with higher R</a:t>
                </a:r>
                <a:r>
                  <a:rPr lang="en-US" sz="2400" b="1" baseline="-25000" dirty="0">
                    <a:latin typeface="+mj-lt"/>
                  </a:rPr>
                  <a:t>0</a:t>
                </a:r>
                <a:r>
                  <a:rPr lang="en-US" sz="2400" b="1" dirty="0">
                    <a:latin typeface="+mj-lt"/>
                  </a:rPr>
                  <a:t>s have lower average ages of infection. Why?</a:t>
                </a:r>
              </a:p>
            </p:txBody>
          </p:sp>
        </mc:Choice>
        <mc:Fallback xmlns="">
          <p:sp>
            <p:nvSpPr>
              <p:cNvPr id="13" name="TextBox 12">
                <a:extLst>
                  <a:ext uri="{FF2B5EF4-FFF2-40B4-BE49-F238E27FC236}">
                    <a16:creationId xmlns:a16="http://schemas.microsoft.com/office/drawing/2014/main" id="{D48C988B-8F5C-4ECB-A89C-CAEEB6668D5F}"/>
                  </a:ext>
                </a:extLst>
              </p:cNvPr>
              <p:cNvSpPr txBox="1">
                <a:spLocks noRot="1" noChangeAspect="1" noMove="1" noResize="1" noEditPoints="1" noAdjustHandles="1" noChangeArrowheads="1" noChangeShapeType="1" noTextEdit="1"/>
              </p:cNvSpPr>
              <p:nvPr/>
            </p:nvSpPr>
            <p:spPr>
              <a:xfrm>
                <a:off x="228600" y="1524001"/>
                <a:ext cx="4038600" cy="4748095"/>
              </a:xfrm>
              <a:prstGeom prst="rect">
                <a:avLst/>
              </a:prstGeom>
              <a:blipFill>
                <a:blip r:embed="rId2"/>
                <a:stretch>
                  <a:fillRect l="-2417" t="-1027" r="-2568" b="-1926"/>
                </a:stretch>
              </a:blipFill>
            </p:spPr>
            <p:txBody>
              <a:bodyPr/>
              <a:lstStyle/>
              <a:p>
                <a:r>
                  <a:rPr lang="en-US">
                    <a:noFill/>
                  </a:rPr>
                  <a:t> </a:t>
                </a:r>
              </a:p>
            </p:txBody>
          </p:sp>
        </mc:Fallback>
      </mc:AlternateContent>
    </p:spTree>
    <p:extLst>
      <p:ext uri="{BB962C8B-B14F-4D97-AF65-F5344CB8AC3E}">
        <p14:creationId xmlns:p14="http://schemas.microsoft.com/office/powerpoint/2010/main" val="1948684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Practical Implication of Average Age of Infection: Example of Rubella</a:t>
            </a:r>
          </a:p>
        </p:txBody>
      </p:sp>
      <p:sp>
        <p:nvSpPr>
          <p:cNvPr id="3" name="Content Placeholder 2"/>
          <p:cNvSpPr>
            <a:spLocks noGrp="1"/>
          </p:cNvSpPr>
          <p:nvPr>
            <p:ph idx="1"/>
          </p:nvPr>
        </p:nvSpPr>
        <p:spPr/>
        <p:txBody>
          <a:bodyPr/>
          <a:lstStyle/>
          <a:p>
            <a:r>
              <a:rPr lang="en-US" dirty="0"/>
              <a:t>Rubella is typically a syndrome in children</a:t>
            </a:r>
          </a:p>
          <a:p>
            <a:r>
              <a:rPr lang="en-US" dirty="0"/>
              <a:t>However, pregnant women, if infected can have children with congenital rubella syndrome (cardiac defects, ocular defects, deafness, and other issues)</a:t>
            </a:r>
          </a:p>
          <a:p>
            <a:r>
              <a:rPr lang="en-US" dirty="0"/>
              <a:t>Rubella R</a:t>
            </a:r>
            <a:r>
              <a:rPr lang="en-US" baseline="-25000" dirty="0"/>
              <a:t>0</a:t>
            </a:r>
            <a:r>
              <a:rPr lang="en-US" dirty="0"/>
              <a:t> estimated at 6-7; L=70</a:t>
            </a:r>
          </a:p>
          <a:p>
            <a:r>
              <a:rPr lang="en-US" dirty="0"/>
              <a:t>A≈12.7 years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D223901-F616-4014-B0BA-6582A158BA22}"/>
                  </a:ext>
                </a:extLst>
              </p:cNvPr>
              <p:cNvSpPr/>
              <p:nvPr/>
            </p:nvSpPr>
            <p:spPr>
              <a:xfrm>
                <a:off x="1066800" y="5608578"/>
                <a:ext cx="2311274" cy="11046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3200" b="1" i="1">
                              <a:latin typeface="Cambria Math" panose="02040503050406030204" pitchFamily="18" charset="0"/>
                            </a:rPr>
                          </m:ctrlPr>
                        </m:sSubPr>
                        <m:e>
                          <m:r>
                            <a:rPr lang="en-US" sz="3200" b="1" i="1">
                              <a:latin typeface="Cambria Math" panose="02040503050406030204" pitchFamily="18" charset="0"/>
                            </a:rPr>
                            <m:t>𝑹</m:t>
                          </m:r>
                        </m:e>
                        <m:sub>
                          <m:r>
                            <a:rPr lang="en-US" sz="3200" b="1" i="1">
                              <a:latin typeface="Cambria Math" panose="02040503050406030204" pitchFamily="18" charset="0"/>
                            </a:rPr>
                            <m:t>𝟎</m:t>
                          </m:r>
                        </m:sub>
                      </m:sSub>
                      <m:r>
                        <a:rPr lang="en-US" sz="3200" b="1" i="1">
                          <a:latin typeface="Cambria Math" panose="02040503050406030204" pitchFamily="18" charset="0"/>
                        </a:rPr>
                        <m:t>=</m:t>
                      </m:r>
                      <m:f>
                        <m:fPr>
                          <m:ctrlPr>
                            <a:rPr lang="el-GR" sz="3200" b="1" i="1">
                              <a:latin typeface="Cambria Math" panose="02040503050406030204" pitchFamily="18" charset="0"/>
                            </a:rPr>
                          </m:ctrlPr>
                        </m:fPr>
                        <m:num>
                          <m:r>
                            <a:rPr lang="el-GR" sz="3200" b="1" i="1">
                              <a:latin typeface="Cambria Math" panose="02040503050406030204" pitchFamily="18" charset="0"/>
                            </a:rPr>
                            <m:t>𝜷</m:t>
                          </m:r>
                        </m:num>
                        <m:den>
                          <m:r>
                            <a:rPr lang="el-GR" sz="3200" b="1" i="1">
                              <a:latin typeface="Cambria Math" panose="02040503050406030204" pitchFamily="18" charset="0"/>
                            </a:rPr>
                            <m:t>𝜸</m:t>
                          </m:r>
                          <m:r>
                            <a:rPr lang="en-US" sz="3200" b="1" i="1">
                              <a:latin typeface="Cambria Math" panose="02040503050406030204" pitchFamily="18" charset="0"/>
                            </a:rPr>
                            <m:t>+</m:t>
                          </m:r>
                          <m:r>
                            <a:rPr lang="el-GR" sz="3200" b="1" i="1">
                              <a:latin typeface="Cambria Math" panose="02040503050406030204" pitchFamily="18" charset="0"/>
                            </a:rPr>
                            <m:t>𝝁</m:t>
                          </m:r>
                        </m:den>
                      </m:f>
                    </m:oMath>
                  </m:oMathPara>
                </a14:m>
                <a:endParaRPr lang="en-US" sz="3200" dirty="0"/>
              </a:p>
            </p:txBody>
          </p:sp>
        </mc:Choice>
        <mc:Fallback xmlns="">
          <p:sp>
            <p:nvSpPr>
              <p:cNvPr id="4" name="Rectangle 3">
                <a:extLst>
                  <a:ext uri="{FF2B5EF4-FFF2-40B4-BE49-F238E27FC236}">
                    <a16:creationId xmlns:a16="http://schemas.microsoft.com/office/drawing/2014/main" id="{4D223901-F616-4014-B0BA-6582A158BA22}"/>
                  </a:ext>
                </a:extLst>
              </p:cNvPr>
              <p:cNvSpPr>
                <a:spLocks noRot="1" noChangeAspect="1" noMove="1" noResize="1" noEditPoints="1" noAdjustHandles="1" noChangeArrowheads="1" noChangeShapeType="1" noTextEdit="1"/>
              </p:cNvSpPr>
              <p:nvPr/>
            </p:nvSpPr>
            <p:spPr>
              <a:xfrm>
                <a:off x="1066800" y="5608578"/>
                <a:ext cx="2311274" cy="11046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B4723E4-D7B8-4FFB-B9B3-0296A9B799B9}"/>
                  </a:ext>
                </a:extLst>
              </p:cNvPr>
              <p:cNvSpPr/>
              <p:nvPr/>
            </p:nvSpPr>
            <p:spPr>
              <a:xfrm>
                <a:off x="3962400" y="5575948"/>
                <a:ext cx="2916376" cy="11004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𝑨</m:t>
                      </m:r>
                      <m:r>
                        <a:rPr lang="en-US" sz="3200" b="1" i="1">
                          <a:latin typeface="Cambria Math" panose="02040503050406030204" pitchFamily="18" charset="0"/>
                          <a:ea typeface="Cambria Math" panose="02040503050406030204" pitchFamily="18" charset="0"/>
                        </a:rPr>
                        <m:t>≈</m:t>
                      </m:r>
                      <m:f>
                        <m:fPr>
                          <m:ctrlPr>
                            <a:rPr lang="en-US" sz="3200" b="1" i="1">
                              <a:latin typeface="Cambria Math" panose="02040503050406030204" pitchFamily="18" charset="0"/>
                            </a:rPr>
                          </m:ctrlPr>
                        </m:fPr>
                        <m:num>
                          <m:r>
                            <a:rPr lang="en-US" sz="3200" b="1" i="1">
                              <a:latin typeface="Cambria Math" panose="02040503050406030204" pitchFamily="18" charset="0"/>
                            </a:rPr>
                            <m:t>𝟏</m:t>
                          </m:r>
                        </m:num>
                        <m:den>
                          <m:r>
                            <a:rPr lang="en-US" sz="3200" b="1" i="1">
                              <a:latin typeface="Cambria Math" panose="02040503050406030204" pitchFamily="18" charset="0"/>
                              <a:ea typeface="Cambria Math" panose="02040503050406030204" pitchFamily="18" charset="0"/>
                            </a:rPr>
                            <m:t>𝝁</m:t>
                          </m:r>
                          <m:d>
                            <m:dPr>
                              <m:ctrlPr>
                                <a:rPr lang="en-US" sz="3200" b="1" i="1">
                                  <a:latin typeface="Cambria Math" panose="02040503050406030204" pitchFamily="18" charset="0"/>
                                  <a:ea typeface="Cambria Math" panose="02040503050406030204" pitchFamily="18" charset="0"/>
                                </a:rPr>
                              </m:ctrlPr>
                            </m:dPr>
                            <m:e>
                              <m:sSub>
                                <m:sSubPr>
                                  <m:ctrlPr>
                                    <a:rPr lang="en-US" sz="3200" b="1" i="1">
                                      <a:latin typeface="Cambria Math" panose="02040503050406030204" pitchFamily="18" charset="0"/>
                                      <a:ea typeface="Cambria Math" panose="02040503050406030204" pitchFamily="18" charset="0"/>
                                    </a:rPr>
                                  </m:ctrlPr>
                                </m:sSubPr>
                                <m:e>
                                  <m:r>
                                    <a:rPr lang="en-US" sz="3200" b="1" i="1">
                                      <a:latin typeface="Cambria Math" panose="02040503050406030204" pitchFamily="18" charset="0"/>
                                      <a:ea typeface="Cambria Math" panose="02040503050406030204" pitchFamily="18" charset="0"/>
                                    </a:rPr>
                                    <m:t>𝑹</m:t>
                                  </m:r>
                                </m:e>
                                <m:sub>
                                  <m:r>
                                    <a:rPr lang="en-US" sz="3200" b="1" i="1">
                                      <a:latin typeface="Cambria Math" panose="02040503050406030204" pitchFamily="18" charset="0"/>
                                      <a:ea typeface="Cambria Math" panose="02040503050406030204" pitchFamily="18" charset="0"/>
                                    </a:rPr>
                                    <m:t>𝟎</m:t>
                                  </m:r>
                                </m:sub>
                              </m:sSub>
                              <m:r>
                                <a:rPr lang="en-US" sz="3200" b="1" i="1">
                                  <a:latin typeface="Cambria Math" panose="02040503050406030204" pitchFamily="18" charset="0"/>
                                  <a:ea typeface="Cambria Math" panose="02040503050406030204" pitchFamily="18" charset="0"/>
                                </a:rPr>
                                <m:t>−</m:t>
                              </m:r>
                              <m:r>
                                <a:rPr lang="en-US" sz="3200" b="1" i="1">
                                  <a:latin typeface="Cambria Math" panose="02040503050406030204" pitchFamily="18" charset="0"/>
                                  <a:ea typeface="Cambria Math" panose="02040503050406030204" pitchFamily="18" charset="0"/>
                                </a:rPr>
                                <m:t>𝟏</m:t>
                              </m:r>
                            </m:e>
                          </m:d>
                        </m:den>
                      </m:f>
                    </m:oMath>
                  </m:oMathPara>
                </a14:m>
                <a:endParaRPr lang="en-US" sz="3200" dirty="0"/>
              </a:p>
            </p:txBody>
          </p:sp>
        </mc:Choice>
        <mc:Fallback xmlns="">
          <p:sp>
            <p:nvSpPr>
              <p:cNvPr id="5" name="Rectangle 4">
                <a:extLst>
                  <a:ext uri="{FF2B5EF4-FFF2-40B4-BE49-F238E27FC236}">
                    <a16:creationId xmlns:a16="http://schemas.microsoft.com/office/drawing/2014/main" id="{4B4723E4-D7B8-4FFB-B9B3-0296A9B799B9}"/>
                  </a:ext>
                </a:extLst>
              </p:cNvPr>
              <p:cNvSpPr>
                <a:spLocks noRot="1" noChangeAspect="1" noMove="1" noResize="1" noEditPoints="1" noAdjustHandles="1" noChangeArrowheads="1" noChangeShapeType="1" noTextEdit="1"/>
              </p:cNvSpPr>
              <p:nvPr/>
            </p:nvSpPr>
            <p:spPr>
              <a:xfrm>
                <a:off x="3962400" y="5575948"/>
                <a:ext cx="2916376" cy="1100429"/>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29C455D-55A0-448D-8C55-C9AABBC9E55A}"/>
              </a:ext>
            </a:extLst>
          </p:cNvPr>
          <p:cNvPicPr>
            <a:picLocks noChangeAspect="1"/>
          </p:cNvPicPr>
          <p:nvPr/>
        </p:nvPicPr>
        <p:blipFill>
          <a:blip r:embed="rId4"/>
          <a:stretch>
            <a:fillRect/>
          </a:stretch>
        </p:blipFill>
        <p:spPr>
          <a:xfrm>
            <a:off x="7340663" y="4723520"/>
            <a:ext cx="1638300" cy="2004187"/>
          </a:xfrm>
          <a:prstGeom prst="rect">
            <a:avLst/>
          </a:prstGeom>
        </p:spPr>
      </p:pic>
    </p:spTree>
    <p:extLst>
      <p:ext uri="{BB962C8B-B14F-4D97-AF65-F5344CB8AC3E}">
        <p14:creationId xmlns:p14="http://schemas.microsoft.com/office/powerpoint/2010/main" val="114721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6C7C-A32D-4D99-A432-417FECEACC47}"/>
              </a:ext>
            </a:extLst>
          </p:cNvPr>
          <p:cNvSpPr>
            <a:spLocks noGrp="1"/>
          </p:cNvSpPr>
          <p:nvPr>
            <p:ph type="title"/>
          </p:nvPr>
        </p:nvSpPr>
        <p:spPr/>
        <p:txBody>
          <a:bodyPr/>
          <a:lstStyle/>
          <a:p>
            <a:r>
              <a:rPr lang="en-US" sz="4000" b="1" dirty="0"/>
              <a:t>Practical Implication of Average Age of Infection: Example of Rubella </a:t>
            </a:r>
          </a:p>
        </p:txBody>
      </p:sp>
      <p:pic>
        <p:nvPicPr>
          <p:cNvPr id="4" name="Picture 3">
            <a:extLst>
              <a:ext uri="{FF2B5EF4-FFF2-40B4-BE49-F238E27FC236}">
                <a16:creationId xmlns:a16="http://schemas.microsoft.com/office/drawing/2014/main" id="{D2F89C61-EA42-48C0-8B31-293EF16168EF}"/>
              </a:ext>
            </a:extLst>
          </p:cNvPr>
          <p:cNvPicPr>
            <a:picLocks noChangeAspect="1"/>
          </p:cNvPicPr>
          <p:nvPr/>
        </p:nvPicPr>
        <p:blipFill rotWithShape="1">
          <a:blip r:embed="rId2">
            <a:extLst>
              <a:ext uri="{28A0092B-C50C-407E-A947-70E740481C1C}">
                <a14:useLocalDpi xmlns:a14="http://schemas.microsoft.com/office/drawing/2010/main" val="0"/>
              </a:ext>
            </a:extLst>
          </a:blip>
          <a:srcRect b="17105"/>
          <a:stretch/>
        </p:blipFill>
        <p:spPr>
          <a:xfrm>
            <a:off x="241904" y="1896979"/>
            <a:ext cx="8660191" cy="3208421"/>
          </a:xfrm>
          <a:prstGeom prst="rect">
            <a:avLst/>
          </a:prstGeom>
        </p:spPr>
      </p:pic>
    </p:spTree>
    <p:extLst>
      <p:ext uri="{BB962C8B-B14F-4D97-AF65-F5344CB8AC3E}">
        <p14:creationId xmlns:p14="http://schemas.microsoft.com/office/powerpoint/2010/main" val="3656260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Practical Implication of Average Age of Infection: Example of Rubella</a:t>
            </a:r>
          </a:p>
        </p:txBody>
      </p:sp>
      <p:sp>
        <p:nvSpPr>
          <p:cNvPr id="3" name="Content Placeholder 2"/>
          <p:cNvSpPr>
            <a:spLocks noGrp="1"/>
          </p:cNvSpPr>
          <p:nvPr>
            <p:ph idx="1"/>
          </p:nvPr>
        </p:nvSpPr>
        <p:spPr/>
        <p:txBody>
          <a:bodyPr/>
          <a:lstStyle/>
          <a:p>
            <a:r>
              <a:rPr lang="en-US" dirty="0"/>
              <a:t>Reduction in transmission through  vaccination, if insufficient to reach the critical threshold (R</a:t>
            </a:r>
            <a:r>
              <a:rPr lang="en-US" baseline="-25000" dirty="0"/>
              <a:t>0</a:t>
            </a:r>
            <a:r>
              <a:rPr lang="en-US" dirty="0"/>
              <a:t>&lt;&lt;1), could increase the average age</a:t>
            </a:r>
          </a:p>
          <a:p>
            <a:r>
              <a:rPr lang="en-US" dirty="0"/>
              <a:t>Ex. If R</a:t>
            </a:r>
            <a:r>
              <a:rPr lang="en-US" baseline="-25000" dirty="0"/>
              <a:t>0</a:t>
            </a:r>
            <a:r>
              <a:rPr lang="en-US" dirty="0"/>
              <a:t>=4, A≈ 23.3 years</a:t>
            </a:r>
          </a:p>
          <a:p>
            <a:pPr marL="0" indent="0">
              <a:buNone/>
            </a:pPr>
            <a:endParaRPr lang="en-US" baseline="-25000"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795D200-84BC-4BCD-BAA1-8F50BC8FDAD7}"/>
                  </a:ext>
                </a:extLst>
              </p:cNvPr>
              <p:cNvSpPr/>
              <p:nvPr/>
            </p:nvSpPr>
            <p:spPr>
              <a:xfrm>
                <a:off x="1066800" y="4457939"/>
                <a:ext cx="2311274" cy="11046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sz="3200" b="1" i="1">
                              <a:latin typeface="Cambria Math" panose="02040503050406030204" pitchFamily="18" charset="0"/>
                            </a:rPr>
                          </m:ctrlPr>
                        </m:sSubPr>
                        <m:e>
                          <m:r>
                            <a:rPr lang="en-US" sz="3200" b="1" i="1">
                              <a:latin typeface="Cambria Math" panose="02040503050406030204" pitchFamily="18" charset="0"/>
                            </a:rPr>
                            <m:t>𝑹</m:t>
                          </m:r>
                        </m:e>
                        <m:sub>
                          <m:r>
                            <a:rPr lang="en-US" sz="3200" b="1" i="1">
                              <a:latin typeface="Cambria Math" panose="02040503050406030204" pitchFamily="18" charset="0"/>
                            </a:rPr>
                            <m:t>𝟎</m:t>
                          </m:r>
                        </m:sub>
                      </m:sSub>
                      <m:r>
                        <a:rPr lang="en-US" sz="3200" b="1" i="1">
                          <a:latin typeface="Cambria Math" panose="02040503050406030204" pitchFamily="18" charset="0"/>
                        </a:rPr>
                        <m:t>=</m:t>
                      </m:r>
                      <m:f>
                        <m:fPr>
                          <m:ctrlPr>
                            <a:rPr lang="el-GR" sz="3200" b="1" i="1">
                              <a:latin typeface="Cambria Math" panose="02040503050406030204" pitchFamily="18" charset="0"/>
                            </a:rPr>
                          </m:ctrlPr>
                        </m:fPr>
                        <m:num>
                          <m:r>
                            <a:rPr lang="el-GR" sz="3200" b="1" i="1">
                              <a:latin typeface="Cambria Math" panose="02040503050406030204" pitchFamily="18" charset="0"/>
                            </a:rPr>
                            <m:t>𝜷</m:t>
                          </m:r>
                        </m:num>
                        <m:den>
                          <m:r>
                            <a:rPr lang="el-GR" sz="3200" b="1" i="1">
                              <a:latin typeface="Cambria Math" panose="02040503050406030204" pitchFamily="18" charset="0"/>
                            </a:rPr>
                            <m:t>𝜸</m:t>
                          </m:r>
                          <m:r>
                            <a:rPr lang="en-US" sz="3200" b="1" i="1">
                              <a:latin typeface="Cambria Math" panose="02040503050406030204" pitchFamily="18" charset="0"/>
                            </a:rPr>
                            <m:t>+</m:t>
                          </m:r>
                          <m:r>
                            <a:rPr lang="el-GR" sz="3200" b="1" i="1">
                              <a:latin typeface="Cambria Math" panose="02040503050406030204" pitchFamily="18" charset="0"/>
                            </a:rPr>
                            <m:t>𝝁</m:t>
                          </m:r>
                        </m:den>
                      </m:f>
                    </m:oMath>
                  </m:oMathPara>
                </a14:m>
                <a:endParaRPr lang="en-US" sz="3200" dirty="0"/>
              </a:p>
            </p:txBody>
          </p:sp>
        </mc:Choice>
        <mc:Fallback xmlns="">
          <p:sp>
            <p:nvSpPr>
              <p:cNvPr id="4" name="Rectangle 3">
                <a:extLst>
                  <a:ext uri="{FF2B5EF4-FFF2-40B4-BE49-F238E27FC236}">
                    <a16:creationId xmlns:a16="http://schemas.microsoft.com/office/drawing/2014/main" id="{3795D200-84BC-4BCD-BAA1-8F50BC8FDAD7}"/>
                  </a:ext>
                </a:extLst>
              </p:cNvPr>
              <p:cNvSpPr>
                <a:spLocks noRot="1" noChangeAspect="1" noMove="1" noResize="1" noEditPoints="1" noAdjustHandles="1" noChangeArrowheads="1" noChangeShapeType="1" noTextEdit="1"/>
              </p:cNvSpPr>
              <p:nvPr/>
            </p:nvSpPr>
            <p:spPr>
              <a:xfrm>
                <a:off x="1066800" y="4457939"/>
                <a:ext cx="2311274" cy="110466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33E426CA-4D57-441D-BD8E-83C6BD4B7FA8}"/>
                  </a:ext>
                </a:extLst>
              </p:cNvPr>
              <p:cNvSpPr/>
              <p:nvPr/>
            </p:nvSpPr>
            <p:spPr>
              <a:xfrm>
                <a:off x="3583649" y="4462171"/>
                <a:ext cx="2916376" cy="11004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𝑨</m:t>
                      </m:r>
                      <m:r>
                        <a:rPr lang="en-US" sz="3200" b="1" i="1">
                          <a:latin typeface="Cambria Math" panose="02040503050406030204" pitchFamily="18" charset="0"/>
                          <a:ea typeface="Cambria Math" panose="02040503050406030204" pitchFamily="18" charset="0"/>
                        </a:rPr>
                        <m:t>≈</m:t>
                      </m:r>
                      <m:f>
                        <m:fPr>
                          <m:ctrlPr>
                            <a:rPr lang="en-US" sz="3200" b="1" i="1">
                              <a:latin typeface="Cambria Math" panose="02040503050406030204" pitchFamily="18" charset="0"/>
                            </a:rPr>
                          </m:ctrlPr>
                        </m:fPr>
                        <m:num>
                          <m:r>
                            <a:rPr lang="en-US" sz="3200" b="1" i="1">
                              <a:latin typeface="Cambria Math" panose="02040503050406030204" pitchFamily="18" charset="0"/>
                            </a:rPr>
                            <m:t>𝟏</m:t>
                          </m:r>
                        </m:num>
                        <m:den>
                          <m:r>
                            <a:rPr lang="en-US" sz="3200" b="1" i="1">
                              <a:latin typeface="Cambria Math" panose="02040503050406030204" pitchFamily="18" charset="0"/>
                              <a:ea typeface="Cambria Math" panose="02040503050406030204" pitchFamily="18" charset="0"/>
                            </a:rPr>
                            <m:t>𝝁</m:t>
                          </m:r>
                          <m:d>
                            <m:dPr>
                              <m:ctrlPr>
                                <a:rPr lang="en-US" sz="3200" b="1" i="1">
                                  <a:latin typeface="Cambria Math" panose="02040503050406030204" pitchFamily="18" charset="0"/>
                                  <a:ea typeface="Cambria Math" panose="02040503050406030204" pitchFamily="18" charset="0"/>
                                </a:rPr>
                              </m:ctrlPr>
                            </m:dPr>
                            <m:e>
                              <m:sSub>
                                <m:sSubPr>
                                  <m:ctrlPr>
                                    <a:rPr lang="en-US" sz="3200" b="1" i="1">
                                      <a:latin typeface="Cambria Math" panose="02040503050406030204" pitchFamily="18" charset="0"/>
                                      <a:ea typeface="Cambria Math" panose="02040503050406030204" pitchFamily="18" charset="0"/>
                                    </a:rPr>
                                  </m:ctrlPr>
                                </m:sSubPr>
                                <m:e>
                                  <m:r>
                                    <a:rPr lang="en-US" sz="3200" b="1" i="1">
                                      <a:latin typeface="Cambria Math" panose="02040503050406030204" pitchFamily="18" charset="0"/>
                                      <a:ea typeface="Cambria Math" panose="02040503050406030204" pitchFamily="18" charset="0"/>
                                    </a:rPr>
                                    <m:t>𝑹</m:t>
                                  </m:r>
                                </m:e>
                                <m:sub>
                                  <m:r>
                                    <a:rPr lang="en-US" sz="3200" b="1" i="1">
                                      <a:latin typeface="Cambria Math" panose="02040503050406030204" pitchFamily="18" charset="0"/>
                                      <a:ea typeface="Cambria Math" panose="02040503050406030204" pitchFamily="18" charset="0"/>
                                    </a:rPr>
                                    <m:t>𝟎</m:t>
                                  </m:r>
                                </m:sub>
                              </m:sSub>
                              <m:r>
                                <a:rPr lang="en-US" sz="3200" b="1" i="1">
                                  <a:latin typeface="Cambria Math" panose="02040503050406030204" pitchFamily="18" charset="0"/>
                                  <a:ea typeface="Cambria Math" panose="02040503050406030204" pitchFamily="18" charset="0"/>
                                </a:rPr>
                                <m:t>−</m:t>
                              </m:r>
                              <m:r>
                                <a:rPr lang="en-US" sz="3200" b="1" i="1">
                                  <a:latin typeface="Cambria Math" panose="02040503050406030204" pitchFamily="18" charset="0"/>
                                  <a:ea typeface="Cambria Math" panose="02040503050406030204" pitchFamily="18" charset="0"/>
                                </a:rPr>
                                <m:t>𝟏</m:t>
                              </m:r>
                            </m:e>
                          </m:d>
                        </m:den>
                      </m:f>
                    </m:oMath>
                  </m:oMathPara>
                </a14:m>
                <a:endParaRPr lang="en-US" sz="3200" dirty="0"/>
              </a:p>
            </p:txBody>
          </p:sp>
        </mc:Choice>
        <mc:Fallback xmlns="">
          <p:sp>
            <p:nvSpPr>
              <p:cNvPr id="5" name="Rectangle 4">
                <a:extLst>
                  <a:ext uri="{FF2B5EF4-FFF2-40B4-BE49-F238E27FC236}">
                    <a16:creationId xmlns:a16="http://schemas.microsoft.com/office/drawing/2014/main" id="{33E426CA-4D57-441D-BD8E-83C6BD4B7FA8}"/>
                  </a:ext>
                </a:extLst>
              </p:cNvPr>
              <p:cNvSpPr>
                <a:spLocks noRot="1" noChangeAspect="1" noMove="1" noResize="1" noEditPoints="1" noAdjustHandles="1" noChangeArrowheads="1" noChangeShapeType="1" noTextEdit="1"/>
              </p:cNvSpPr>
              <p:nvPr/>
            </p:nvSpPr>
            <p:spPr>
              <a:xfrm>
                <a:off x="3583649" y="4462171"/>
                <a:ext cx="2916376" cy="1100429"/>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03977D9-03B4-4E04-B13F-3C45407309FB}"/>
              </a:ext>
            </a:extLst>
          </p:cNvPr>
          <p:cNvPicPr>
            <a:picLocks noChangeAspect="1"/>
          </p:cNvPicPr>
          <p:nvPr/>
        </p:nvPicPr>
        <p:blipFill>
          <a:blip r:embed="rId4"/>
          <a:stretch>
            <a:fillRect/>
          </a:stretch>
        </p:blipFill>
        <p:spPr>
          <a:xfrm>
            <a:off x="6705600" y="5257800"/>
            <a:ext cx="2095500" cy="1419225"/>
          </a:xfrm>
          <a:prstGeom prst="rect">
            <a:avLst/>
          </a:prstGeom>
        </p:spPr>
      </p:pic>
    </p:spTree>
    <p:extLst>
      <p:ext uri="{BB962C8B-B14F-4D97-AF65-F5344CB8AC3E}">
        <p14:creationId xmlns:p14="http://schemas.microsoft.com/office/powerpoint/2010/main" val="408084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Excess Mortality due to Infection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EA477B-8A6E-4698-82FE-5F6301A3150E}"/>
                  </a:ext>
                </a:extLst>
              </p:cNvPr>
              <p:cNvSpPr txBox="1"/>
              <p:nvPr/>
            </p:nvSpPr>
            <p:spPr>
              <a:xfrm>
                <a:off x="609600" y="2471063"/>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solidFill>
                            <a:srgbClr val="00B050"/>
                          </a:solidFill>
                          <a:latin typeface="Cambria Math" panose="02040503050406030204" pitchFamily="18" charset="0"/>
                        </a:rPr>
                        <m:t>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10" name="TextBox 9">
                <a:extLst>
                  <a:ext uri="{FF2B5EF4-FFF2-40B4-BE49-F238E27FC236}">
                    <a16:creationId xmlns:a16="http://schemas.microsoft.com/office/drawing/2014/main" id="{58EA477B-8A6E-4698-82FE-5F6301A3150E}"/>
                  </a:ext>
                </a:extLst>
              </p:cNvPr>
              <p:cNvSpPr txBox="1">
                <a:spLocks noRot="1" noChangeAspect="1" noMove="1" noResize="1" noEditPoints="1" noAdjustHandles="1" noChangeArrowheads="1" noChangeShapeType="1" noTextEdit="1"/>
              </p:cNvSpPr>
              <p:nvPr/>
            </p:nvSpPr>
            <p:spPr>
              <a:xfrm>
                <a:off x="609600" y="2471063"/>
                <a:ext cx="3398541" cy="9361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0E4AE7-887F-430A-834C-6E842F3DDFDF}"/>
                  </a:ext>
                </a:extLst>
              </p:cNvPr>
              <p:cNvSpPr txBox="1"/>
              <p:nvPr/>
            </p:nvSpPr>
            <p:spPr>
              <a:xfrm>
                <a:off x="533400" y="3480956"/>
                <a:ext cx="4419600"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γ</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𝐼</m:t>
                      </m:r>
                      <m:r>
                        <a:rPr lang="en-US" sz="2800" b="0" i="1" smtClean="0">
                          <a:latin typeface="Cambria Math" panose="02040503050406030204" pitchFamily="18" charset="0"/>
                        </a:rPr>
                        <m:t>−</m:t>
                      </m:r>
                      <m:r>
                        <a:rPr lang="en-US" sz="2800" b="0" i="1" smtClean="0">
                          <a:latin typeface="Cambria Math" panose="02040503050406030204" pitchFamily="18" charset="0"/>
                        </a:rPr>
                        <m:t>𝑚𝐼</m:t>
                      </m:r>
                    </m:oMath>
                  </m:oMathPara>
                </a14:m>
                <a:endParaRPr lang="en-US" sz="2800" dirty="0">
                  <a:latin typeface="+mn-lt"/>
                </a:endParaRPr>
              </a:p>
            </p:txBody>
          </p:sp>
        </mc:Choice>
        <mc:Fallback xmlns="">
          <p:sp>
            <p:nvSpPr>
              <p:cNvPr id="11" name="TextBox 10">
                <a:extLst>
                  <a:ext uri="{FF2B5EF4-FFF2-40B4-BE49-F238E27FC236}">
                    <a16:creationId xmlns:a16="http://schemas.microsoft.com/office/drawing/2014/main" id="{D50E4AE7-887F-430A-834C-6E842F3DDFDF}"/>
                  </a:ext>
                </a:extLst>
              </p:cNvPr>
              <p:cNvSpPr txBox="1">
                <a:spLocks noRot="1" noChangeAspect="1" noMove="1" noResize="1" noEditPoints="1" noAdjustHandles="1" noChangeArrowheads="1" noChangeShapeType="1" noTextEdit="1"/>
              </p:cNvSpPr>
              <p:nvPr/>
            </p:nvSpPr>
            <p:spPr>
              <a:xfrm>
                <a:off x="533400" y="3480956"/>
                <a:ext cx="4419600" cy="9103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44EF11-1D33-4B10-A8A7-79CC7A3465C5}"/>
                  </a:ext>
                </a:extLst>
              </p:cNvPr>
              <p:cNvSpPr txBox="1"/>
              <p:nvPr/>
            </p:nvSpPr>
            <p:spPr>
              <a:xfrm>
                <a:off x="609600" y="4474046"/>
                <a:ext cx="27127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12" name="TextBox 11">
                <a:extLst>
                  <a:ext uri="{FF2B5EF4-FFF2-40B4-BE49-F238E27FC236}">
                    <a16:creationId xmlns:a16="http://schemas.microsoft.com/office/drawing/2014/main" id="{FF44EF11-1D33-4B10-A8A7-79CC7A3465C5}"/>
                  </a:ext>
                </a:extLst>
              </p:cNvPr>
              <p:cNvSpPr txBox="1">
                <a:spLocks noRot="1" noChangeAspect="1" noMove="1" noResize="1" noEditPoints="1" noAdjustHandles="1" noChangeArrowheads="1" noChangeShapeType="1" noTextEdit="1"/>
              </p:cNvSpPr>
              <p:nvPr/>
            </p:nvSpPr>
            <p:spPr>
              <a:xfrm>
                <a:off x="609600" y="4474046"/>
                <a:ext cx="2712741" cy="936154"/>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26D2EC3-9EEC-4848-8458-BF474BC1F268}"/>
              </a:ext>
            </a:extLst>
          </p:cNvPr>
          <p:cNvSpPr txBox="1"/>
          <p:nvPr/>
        </p:nvSpPr>
        <p:spPr>
          <a:xfrm>
            <a:off x="228600" y="1876033"/>
            <a:ext cx="4459169" cy="523220"/>
          </a:xfrm>
          <a:prstGeom prst="rect">
            <a:avLst/>
          </a:prstGeom>
          <a:noFill/>
        </p:spPr>
        <p:txBody>
          <a:bodyPr wrap="none" rtlCol="0">
            <a:spAutoFit/>
          </a:bodyPr>
          <a:lstStyle/>
          <a:p>
            <a:r>
              <a:rPr lang="en-US" sz="2800" b="1" dirty="0">
                <a:latin typeface="+mn-lt"/>
              </a:rPr>
              <a:t>One approach: add a term </a:t>
            </a:r>
            <a:r>
              <a:rPr lang="en-US" sz="2800" b="1" i="1" dirty="0">
                <a:latin typeface="+mn-lt"/>
              </a:rPr>
              <a:t>m</a:t>
            </a:r>
            <a:endParaRPr lang="en-US" sz="2800" b="1" dirty="0">
              <a:latin typeface="+mn-lt"/>
            </a:endParaRPr>
          </a:p>
        </p:txBody>
      </p:sp>
      <p:sp>
        <p:nvSpPr>
          <p:cNvPr id="4" name="Rectangle 3">
            <a:extLst>
              <a:ext uri="{FF2B5EF4-FFF2-40B4-BE49-F238E27FC236}">
                <a16:creationId xmlns:a16="http://schemas.microsoft.com/office/drawing/2014/main" id="{A8CCD905-1486-4E5C-8A00-DAFC72A474A1}"/>
              </a:ext>
            </a:extLst>
          </p:cNvPr>
          <p:cNvSpPr/>
          <p:nvPr/>
        </p:nvSpPr>
        <p:spPr>
          <a:xfrm>
            <a:off x="5257800" y="5334000"/>
            <a:ext cx="3792638" cy="1200329"/>
          </a:xfrm>
          <a:prstGeom prst="rect">
            <a:avLst/>
          </a:prstGeom>
        </p:spPr>
        <p:txBody>
          <a:bodyPr wrap="square">
            <a:spAutoFit/>
          </a:bodyPr>
          <a:lstStyle/>
          <a:p>
            <a:r>
              <a:rPr lang="en-US" sz="2400" b="1" dirty="0">
                <a:latin typeface="+mn-lt"/>
              </a:rPr>
              <a:t>Where </a:t>
            </a:r>
            <a:r>
              <a:rPr lang="en-US" sz="2400" b="1" i="1" dirty="0">
                <a:latin typeface="+mn-lt"/>
              </a:rPr>
              <a:t>m</a:t>
            </a:r>
            <a:r>
              <a:rPr lang="en-US" sz="2400" b="1" dirty="0">
                <a:latin typeface="+mn-lt"/>
              </a:rPr>
              <a:t> is a per capita disease-induced mortality rate for infected individuals</a:t>
            </a:r>
            <a:endParaRPr lang="en-US" sz="2400" b="1" i="1" dirty="0">
              <a:latin typeface="+mn-lt"/>
            </a:endParaRPr>
          </a:p>
        </p:txBody>
      </p:sp>
    </p:spTree>
    <p:extLst>
      <p:ext uri="{BB962C8B-B14F-4D97-AF65-F5344CB8AC3E}">
        <p14:creationId xmlns:p14="http://schemas.microsoft.com/office/powerpoint/2010/main" val="2259679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Practical Questions</a:t>
            </a:r>
          </a:p>
        </p:txBody>
      </p:sp>
      <p:sp>
        <p:nvSpPr>
          <p:cNvPr id="3" name="Content Placeholder 2"/>
          <p:cNvSpPr>
            <a:spLocks noGrp="1"/>
          </p:cNvSpPr>
          <p:nvPr>
            <p:ph idx="1"/>
          </p:nvPr>
        </p:nvSpPr>
        <p:spPr/>
        <p:txBody>
          <a:bodyPr>
            <a:normAutofit lnSpcReduction="10000"/>
          </a:bodyPr>
          <a:lstStyle/>
          <a:p>
            <a:pPr marL="0" indent="0">
              <a:buNone/>
            </a:pPr>
            <a:r>
              <a:rPr lang="en-US" dirty="0"/>
              <a:t>How do we describe the long-term dynamics of infectious diseases?</a:t>
            </a:r>
          </a:p>
          <a:p>
            <a:pPr marL="0" indent="0">
              <a:buNone/>
            </a:pPr>
            <a:endParaRPr lang="en-US" dirty="0"/>
          </a:p>
          <a:p>
            <a:pPr marL="0" indent="0">
              <a:buNone/>
            </a:pPr>
            <a:r>
              <a:rPr lang="en-US" dirty="0"/>
              <a:t>Under what conditions will an infectious disease become and remain endemic in a population? </a:t>
            </a:r>
          </a:p>
          <a:p>
            <a:pPr marL="0" indent="0">
              <a:buNone/>
            </a:pPr>
            <a:endParaRPr lang="en-US" dirty="0"/>
          </a:p>
          <a:p>
            <a:pPr marL="0" indent="0">
              <a:buNone/>
            </a:pPr>
            <a:r>
              <a:rPr lang="en-US" dirty="0"/>
              <a:t>Do declines in an infectious disease’s prevalence over relatively long time periods necessarily mean that it is dying out in that population?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7531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Excess Mortality due to Infection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EA477B-8A6E-4698-82FE-5F6301A3150E}"/>
                  </a:ext>
                </a:extLst>
              </p:cNvPr>
              <p:cNvSpPr txBox="1"/>
              <p:nvPr/>
            </p:nvSpPr>
            <p:spPr>
              <a:xfrm>
                <a:off x="609600" y="2471063"/>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solidFill>
                            <a:srgbClr val="00B050"/>
                          </a:solidFill>
                          <a:latin typeface="Cambria Math" panose="02040503050406030204" pitchFamily="18" charset="0"/>
                        </a:rPr>
                        <m:t>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10" name="TextBox 9">
                <a:extLst>
                  <a:ext uri="{FF2B5EF4-FFF2-40B4-BE49-F238E27FC236}">
                    <a16:creationId xmlns:a16="http://schemas.microsoft.com/office/drawing/2014/main" id="{58EA477B-8A6E-4698-82FE-5F6301A3150E}"/>
                  </a:ext>
                </a:extLst>
              </p:cNvPr>
              <p:cNvSpPr txBox="1">
                <a:spLocks noRot="1" noChangeAspect="1" noMove="1" noResize="1" noEditPoints="1" noAdjustHandles="1" noChangeArrowheads="1" noChangeShapeType="1" noTextEdit="1"/>
              </p:cNvSpPr>
              <p:nvPr/>
            </p:nvSpPr>
            <p:spPr>
              <a:xfrm>
                <a:off x="609600" y="2471063"/>
                <a:ext cx="3398541" cy="9361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0E4AE7-887F-430A-834C-6E842F3DDFDF}"/>
                  </a:ext>
                </a:extLst>
              </p:cNvPr>
              <p:cNvSpPr txBox="1"/>
              <p:nvPr/>
            </p:nvSpPr>
            <p:spPr>
              <a:xfrm>
                <a:off x="685800" y="3480956"/>
                <a:ext cx="6019800" cy="10118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m:rPr>
                              <m:sty m:val="p"/>
                            </m:rPr>
                            <a:rPr lang="el-GR" sz="2800" i="1">
                              <a:latin typeface="Cambria Math" panose="02040503050406030204" pitchFamily="18" charset="0"/>
                            </a:rPr>
                            <m:t>γ</m:t>
                          </m:r>
                          <m:r>
                            <a:rPr lang="en-US" sz="2800" i="1">
                              <a:latin typeface="Cambria Math" panose="02040503050406030204" pitchFamily="18" charset="0"/>
                            </a:rPr>
                            <m:t>+</m:t>
                          </m:r>
                          <m:r>
                            <m:rPr>
                              <m:sty m:val="p"/>
                            </m:rPr>
                            <a:rPr lang="el-GR" sz="2800" i="1">
                              <a:latin typeface="Cambria Math" panose="02040503050406030204" pitchFamily="18" charset="0"/>
                            </a:rPr>
                            <m:t>μ</m:t>
                          </m:r>
                        </m:e>
                      </m:d>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𝜌</m:t>
                          </m:r>
                        </m:num>
                        <m:den>
                          <m:r>
                            <a:rPr lang="en-US" sz="2800" b="0" i="1" smtClean="0">
                              <a:latin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𝜌</m:t>
                          </m:r>
                        </m:den>
                      </m:f>
                      <m:d>
                        <m:dPr>
                          <m:ctrlPr>
                            <a:rPr lang="en-US" sz="2800" i="1">
                              <a:latin typeface="Cambria Math" panose="02040503050406030204" pitchFamily="18" charset="0"/>
                            </a:rPr>
                          </m:ctrlPr>
                        </m:dPr>
                        <m:e>
                          <m:r>
                            <m:rPr>
                              <m:sty m:val="p"/>
                            </m:rPr>
                            <a:rPr lang="el-GR" sz="2800" i="1">
                              <a:latin typeface="Cambria Math" panose="02040503050406030204" pitchFamily="18" charset="0"/>
                            </a:rPr>
                            <m:t>γ</m:t>
                          </m:r>
                          <m:r>
                            <a:rPr lang="en-US" sz="2800" i="1">
                              <a:latin typeface="Cambria Math" panose="02040503050406030204" pitchFamily="18" charset="0"/>
                            </a:rPr>
                            <m:t>+</m:t>
                          </m:r>
                          <m:r>
                            <m:rPr>
                              <m:sty m:val="p"/>
                            </m:rPr>
                            <a:rPr lang="el-GR" sz="2800" i="1">
                              <a:latin typeface="Cambria Math" panose="02040503050406030204" pitchFamily="18" charset="0"/>
                            </a:rPr>
                            <m:t>μ</m:t>
                          </m:r>
                        </m:e>
                      </m:d>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11" name="TextBox 10">
                <a:extLst>
                  <a:ext uri="{FF2B5EF4-FFF2-40B4-BE49-F238E27FC236}">
                    <a16:creationId xmlns:a16="http://schemas.microsoft.com/office/drawing/2014/main" id="{D50E4AE7-887F-430A-834C-6E842F3DDFDF}"/>
                  </a:ext>
                </a:extLst>
              </p:cNvPr>
              <p:cNvSpPr txBox="1">
                <a:spLocks noRot="1" noChangeAspect="1" noMove="1" noResize="1" noEditPoints="1" noAdjustHandles="1" noChangeArrowheads="1" noChangeShapeType="1" noTextEdit="1"/>
              </p:cNvSpPr>
              <p:nvPr/>
            </p:nvSpPr>
            <p:spPr>
              <a:xfrm>
                <a:off x="685800" y="3480956"/>
                <a:ext cx="6019800" cy="101188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44EF11-1D33-4B10-A8A7-79CC7A3465C5}"/>
                  </a:ext>
                </a:extLst>
              </p:cNvPr>
              <p:cNvSpPr txBox="1"/>
              <p:nvPr/>
            </p:nvSpPr>
            <p:spPr>
              <a:xfrm>
                <a:off x="609600" y="4474046"/>
                <a:ext cx="27127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12" name="TextBox 11">
                <a:extLst>
                  <a:ext uri="{FF2B5EF4-FFF2-40B4-BE49-F238E27FC236}">
                    <a16:creationId xmlns:a16="http://schemas.microsoft.com/office/drawing/2014/main" id="{FF44EF11-1D33-4B10-A8A7-79CC7A3465C5}"/>
                  </a:ext>
                </a:extLst>
              </p:cNvPr>
              <p:cNvSpPr txBox="1">
                <a:spLocks noRot="1" noChangeAspect="1" noMove="1" noResize="1" noEditPoints="1" noAdjustHandles="1" noChangeArrowheads="1" noChangeShapeType="1" noTextEdit="1"/>
              </p:cNvSpPr>
              <p:nvPr/>
            </p:nvSpPr>
            <p:spPr>
              <a:xfrm>
                <a:off x="609600" y="4474046"/>
                <a:ext cx="2712741" cy="936154"/>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26D2EC3-9EEC-4848-8458-BF474BC1F268}"/>
              </a:ext>
            </a:extLst>
          </p:cNvPr>
          <p:cNvSpPr txBox="1"/>
          <p:nvPr/>
        </p:nvSpPr>
        <p:spPr>
          <a:xfrm>
            <a:off x="228600" y="1876033"/>
            <a:ext cx="6769097" cy="523220"/>
          </a:xfrm>
          <a:prstGeom prst="rect">
            <a:avLst/>
          </a:prstGeom>
          <a:noFill/>
        </p:spPr>
        <p:txBody>
          <a:bodyPr wrap="none" rtlCol="0">
            <a:spAutoFit/>
          </a:bodyPr>
          <a:lstStyle/>
          <a:p>
            <a:r>
              <a:rPr lang="en-US" sz="2800" b="1" dirty="0">
                <a:latin typeface="+mn-lt"/>
              </a:rPr>
              <a:t>Another </a:t>
            </a:r>
            <a:r>
              <a:rPr lang="en-US" sz="2800" b="1" u="sng" dirty="0">
                <a:latin typeface="+mn-lt"/>
              </a:rPr>
              <a:t>PREFERRED</a:t>
            </a:r>
            <a:r>
              <a:rPr lang="en-US" sz="2800" b="1" dirty="0">
                <a:latin typeface="+mn-lt"/>
              </a:rPr>
              <a:t> approach: add a term </a:t>
            </a:r>
            <a:r>
              <a:rPr lang="el-GR" sz="2800" b="1" i="1" dirty="0">
                <a:latin typeface="+mn-lt"/>
              </a:rPr>
              <a:t>ρ</a:t>
            </a:r>
            <a:endParaRPr lang="en-US" sz="2800" b="1" dirty="0">
              <a:latin typeface="+mn-lt"/>
            </a:endParaRPr>
          </a:p>
        </p:txBody>
      </p:sp>
      <p:sp>
        <p:nvSpPr>
          <p:cNvPr id="4" name="Rectangle 3">
            <a:extLst>
              <a:ext uri="{FF2B5EF4-FFF2-40B4-BE49-F238E27FC236}">
                <a16:creationId xmlns:a16="http://schemas.microsoft.com/office/drawing/2014/main" id="{A8CCD905-1486-4E5C-8A00-DAFC72A474A1}"/>
              </a:ext>
            </a:extLst>
          </p:cNvPr>
          <p:cNvSpPr/>
          <p:nvPr/>
        </p:nvSpPr>
        <p:spPr>
          <a:xfrm>
            <a:off x="5275677" y="4942123"/>
            <a:ext cx="3792638" cy="1569660"/>
          </a:xfrm>
          <a:prstGeom prst="rect">
            <a:avLst/>
          </a:prstGeom>
        </p:spPr>
        <p:txBody>
          <a:bodyPr wrap="square">
            <a:spAutoFit/>
          </a:bodyPr>
          <a:lstStyle/>
          <a:p>
            <a:r>
              <a:rPr lang="en-US" sz="2400" b="1" dirty="0">
                <a:latin typeface="+mn-lt"/>
              </a:rPr>
              <a:t>Where </a:t>
            </a:r>
            <a:r>
              <a:rPr lang="el-GR" sz="2400" b="1" i="1" dirty="0">
                <a:latin typeface="+mn-lt"/>
              </a:rPr>
              <a:t>ρ</a:t>
            </a:r>
            <a:r>
              <a:rPr lang="en-US" sz="2400" b="1" dirty="0">
                <a:latin typeface="+mn-lt"/>
              </a:rPr>
              <a:t> is the probability of dying from the infection before either recovering or dying of natural causes</a:t>
            </a:r>
            <a:endParaRPr lang="en-US" sz="2400" b="1" i="1" dirty="0">
              <a:latin typeface="+mn-lt"/>
            </a:endParaRPr>
          </a:p>
        </p:txBody>
      </p:sp>
    </p:spTree>
    <p:extLst>
      <p:ext uri="{BB962C8B-B14F-4D97-AF65-F5344CB8AC3E}">
        <p14:creationId xmlns:p14="http://schemas.microsoft.com/office/powerpoint/2010/main" val="3455941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Excess Mortality due to Infection</a:t>
            </a:r>
          </a:p>
        </p:txBody>
      </p:sp>
      <p:sp>
        <p:nvSpPr>
          <p:cNvPr id="3" name="TextBox 2">
            <a:extLst>
              <a:ext uri="{FF2B5EF4-FFF2-40B4-BE49-F238E27FC236}">
                <a16:creationId xmlns:a16="http://schemas.microsoft.com/office/drawing/2014/main" id="{026D2EC3-9EEC-4848-8458-BF474BC1F268}"/>
              </a:ext>
            </a:extLst>
          </p:cNvPr>
          <p:cNvSpPr txBox="1"/>
          <p:nvPr/>
        </p:nvSpPr>
        <p:spPr>
          <a:xfrm>
            <a:off x="228600" y="1600200"/>
            <a:ext cx="8763000" cy="1815882"/>
          </a:xfrm>
          <a:prstGeom prst="rect">
            <a:avLst/>
          </a:prstGeom>
          <a:noFill/>
        </p:spPr>
        <p:txBody>
          <a:bodyPr wrap="square" rtlCol="0">
            <a:spAutoFit/>
          </a:bodyPr>
          <a:lstStyle/>
          <a:p>
            <a:r>
              <a:rPr lang="en-US" sz="2800" b="1" dirty="0">
                <a:latin typeface="+mn-lt"/>
              </a:rPr>
              <a:t>If excess mortality due to infection generally occurs late in the infectious period, then we can write our equations like </a:t>
            </a:r>
            <a:endParaRPr lang="en-US" sz="2400" b="1" dirty="0">
              <a:latin typeface="+mn-lt"/>
            </a:endParaRPr>
          </a:p>
          <a:p>
            <a:endParaRPr lang="en-US" sz="2800" b="1" dirty="0">
              <a:latin typeface="+mn-lt"/>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C5C1C5-BCD9-4F12-962C-3CB2F2D7C5C5}"/>
                  </a:ext>
                </a:extLst>
              </p:cNvPr>
              <p:cNvSpPr txBox="1"/>
              <p:nvPr/>
            </p:nvSpPr>
            <p:spPr>
              <a:xfrm>
                <a:off x="609600" y="3233063"/>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solidFill>
                            <a:srgbClr val="00B050"/>
                          </a:solidFill>
                          <a:latin typeface="Cambria Math" panose="02040503050406030204" pitchFamily="18" charset="0"/>
                        </a:rPr>
                        <m:t>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7" name="TextBox 6">
                <a:extLst>
                  <a:ext uri="{FF2B5EF4-FFF2-40B4-BE49-F238E27FC236}">
                    <a16:creationId xmlns:a16="http://schemas.microsoft.com/office/drawing/2014/main" id="{07C5C1C5-BCD9-4F12-962C-3CB2F2D7C5C5}"/>
                  </a:ext>
                </a:extLst>
              </p:cNvPr>
              <p:cNvSpPr txBox="1">
                <a:spLocks noRot="1" noChangeAspect="1" noMove="1" noResize="1" noEditPoints="1" noAdjustHandles="1" noChangeArrowheads="1" noChangeShapeType="1" noTextEdit="1"/>
              </p:cNvSpPr>
              <p:nvPr/>
            </p:nvSpPr>
            <p:spPr>
              <a:xfrm>
                <a:off x="609600" y="3233063"/>
                <a:ext cx="3398541" cy="9361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6B6B7F-4B9E-4D5D-8468-33CD6FE90211}"/>
                  </a:ext>
                </a:extLst>
              </p:cNvPr>
              <p:cNvSpPr txBox="1"/>
              <p:nvPr/>
            </p:nvSpPr>
            <p:spPr>
              <a:xfrm>
                <a:off x="685800" y="4242956"/>
                <a:ext cx="3398541"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m:rPr>
                              <m:sty m:val="p"/>
                            </m:rPr>
                            <a:rPr lang="el-GR" sz="2800" i="1">
                              <a:latin typeface="Cambria Math" panose="02040503050406030204" pitchFamily="18" charset="0"/>
                            </a:rPr>
                            <m:t>γ</m:t>
                          </m:r>
                          <m:r>
                            <a:rPr lang="en-US" sz="2800" i="1">
                              <a:latin typeface="Cambria Math" panose="02040503050406030204" pitchFamily="18" charset="0"/>
                            </a:rPr>
                            <m:t>+</m:t>
                          </m:r>
                          <m:r>
                            <m:rPr>
                              <m:sty m:val="p"/>
                            </m:rPr>
                            <a:rPr lang="el-GR" sz="2800" i="1">
                              <a:latin typeface="Cambria Math" panose="02040503050406030204" pitchFamily="18" charset="0"/>
                            </a:rPr>
                            <m:t>μ</m:t>
                          </m:r>
                        </m:e>
                      </m:d>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8" name="TextBox 7">
                <a:extLst>
                  <a:ext uri="{FF2B5EF4-FFF2-40B4-BE49-F238E27FC236}">
                    <a16:creationId xmlns:a16="http://schemas.microsoft.com/office/drawing/2014/main" id="{446B6B7F-4B9E-4D5D-8468-33CD6FE90211}"/>
                  </a:ext>
                </a:extLst>
              </p:cNvPr>
              <p:cNvSpPr txBox="1">
                <a:spLocks noRot="1" noChangeAspect="1" noMove="1" noResize="1" noEditPoints="1" noAdjustHandles="1" noChangeArrowheads="1" noChangeShapeType="1" noTextEdit="1"/>
              </p:cNvSpPr>
              <p:nvPr/>
            </p:nvSpPr>
            <p:spPr>
              <a:xfrm>
                <a:off x="685800" y="4242956"/>
                <a:ext cx="3398541" cy="9103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1C3F0C-DF89-4F56-92E4-3A9B584623C5}"/>
                  </a:ext>
                </a:extLst>
              </p:cNvPr>
              <p:cNvSpPr txBox="1"/>
              <p:nvPr/>
            </p:nvSpPr>
            <p:spPr>
              <a:xfrm>
                <a:off x="609600" y="5236046"/>
                <a:ext cx="3657600"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𝜌</m:t>
                          </m:r>
                        </m:e>
                      </m:d>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9" name="TextBox 8">
                <a:extLst>
                  <a:ext uri="{FF2B5EF4-FFF2-40B4-BE49-F238E27FC236}">
                    <a16:creationId xmlns:a16="http://schemas.microsoft.com/office/drawing/2014/main" id="{CC1C3F0C-DF89-4F56-92E4-3A9B584623C5}"/>
                  </a:ext>
                </a:extLst>
              </p:cNvPr>
              <p:cNvSpPr txBox="1">
                <a:spLocks noRot="1" noChangeAspect="1" noMove="1" noResize="1" noEditPoints="1" noAdjustHandles="1" noChangeArrowheads="1" noChangeShapeType="1" noTextEdit="1"/>
              </p:cNvSpPr>
              <p:nvPr/>
            </p:nvSpPr>
            <p:spPr>
              <a:xfrm>
                <a:off x="609600" y="5236046"/>
                <a:ext cx="3657600" cy="91037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24820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Excess Mortality due to Infection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EA477B-8A6E-4698-82FE-5F6301A3150E}"/>
                  </a:ext>
                </a:extLst>
              </p:cNvPr>
              <p:cNvSpPr txBox="1"/>
              <p:nvPr/>
            </p:nvSpPr>
            <p:spPr>
              <a:xfrm>
                <a:off x="-152400" y="3810000"/>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a:rPr lang="el-GR" sz="2800" b="0" i="1" smtClean="0">
                          <a:solidFill>
                            <a:schemeClr val="accent6">
                              <a:lumMod val="75000"/>
                            </a:schemeClr>
                          </a:solidFill>
                          <a:latin typeface="Cambria Math" panose="02040503050406030204" pitchFamily="18" charset="0"/>
                          <a:ea typeface="Cambria Math" panose="02040503050406030204" pitchFamily="18" charset="0"/>
                        </a:rPr>
                        <m:t>𝜈</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10" name="TextBox 9">
                <a:extLst>
                  <a:ext uri="{FF2B5EF4-FFF2-40B4-BE49-F238E27FC236}">
                    <a16:creationId xmlns:a16="http://schemas.microsoft.com/office/drawing/2014/main" id="{58EA477B-8A6E-4698-82FE-5F6301A3150E}"/>
                  </a:ext>
                </a:extLst>
              </p:cNvPr>
              <p:cNvSpPr txBox="1">
                <a:spLocks noRot="1" noChangeAspect="1" noMove="1" noResize="1" noEditPoints="1" noAdjustHandles="1" noChangeArrowheads="1" noChangeShapeType="1" noTextEdit="1"/>
              </p:cNvSpPr>
              <p:nvPr/>
            </p:nvSpPr>
            <p:spPr>
              <a:xfrm>
                <a:off x="-152400" y="3810000"/>
                <a:ext cx="3398541" cy="9361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0E4AE7-887F-430A-834C-6E842F3DDFDF}"/>
                  </a:ext>
                </a:extLst>
              </p:cNvPr>
              <p:cNvSpPr txBox="1"/>
              <p:nvPr/>
            </p:nvSpPr>
            <p:spPr>
              <a:xfrm>
                <a:off x="-76200" y="4819893"/>
                <a:ext cx="6019800" cy="10118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m:rPr>
                              <m:sty m:val="p"/>
                            </m:rPr>
                            <a:rPr lang="el-GR" sz="2800" i="1">
                              <a:latin typeface="Cambria Math" panose="02040503050406030204" pitchFamily="18" charset="0"/>
                            </a:rPr>
                            <m:t>γ</m:t>
                          </m:r>
                          <m:r>
                            <a:rPr lang="en-US" sz="2800" i="1">
                              <a:latin typeface="Cambria Math" panose="02040503050406030204" pitchFamily="18" charset="0"/>
                            </a:rPr>
                            <m:t>+</m:t>
                          </m:r>
                          <m:r>
                            <m:rPr>
                              <m:sty m:val="p"/>
                            </m:rPr>
                            <a:rPr lang="el-GR" sz="2800" i="1">
                              <a:latin typeface="Cambria Math" panose="02040503050406030204" pitchFamily="18" charset="0"/>
                            </a:rPr>
                            <m:t>μ</m:t>
                          </m:r>
                        </m:e>
                      </m:d>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𝜌</m:t>
                          </m:r>
                        </m:num>
                        <m:den>
                          <m:r>
                            <a:rPr lang="en-US" sz="2800" b="0" i="1" smtClean="0">
                              <a:latin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𝜌</m:t>
                          </m:r>
                        </m:den>
                      </m:f>
                      <m:d>
                        <m:dPr>
                          <m:ctrlPr>
                            <a:rPr lang="en-US" sz="2800" i="1">
                              <a:latin typeface="Cambria Math" panose="02040503050406030204" pitchFamily="18" charset="0"/>
                            </a:rPr>
                          </m:ctrlPr>
                        </m:dPr>
                        <m:e>
                          <m:r>
                            <m:rPr>
                              <m:sty m:val="p"/>
                            </m:rPr>
                            <a:rPr lang="el-GR" sz="2800" i="1">
                              <a:latin typeface="Cambria Math" panose="02040503050406030204" pitchFamily="18" charset="0"/>
                            </a:rPr>
                            <m:t>γ</m:t>
                          </m:r>
                          <m:r>
                            <a:rPr lang="en-US" sz="2800" i="1">
                              <a:latin typeface="Cambria Math" panose="02040503050406030204" pitchFamily="18" charset="0"/>
                            </a:rPr>
                            <m:t>+</m:t>
                          </m:r>
                          <m:r>
                            <m:rPr>
                              <m:sty m:val="p"/>
                            </m:rPr>
                            <a:rPr lang="el-GR" sz="2800" i="1">
                              <a:latin typeface="Cambria Math" panose="02040503050406030204" pitchFamily="18" charset="0"/>
                            </a:rPr>
                            <m:t>μ</m:t>
                          </m:r>
                        </m:e>
                      </m:d>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11" name="TextBox 10">
                <a:extLst>
                  <a:ext uri="{FF2B5EF4-FFF2-40B4-BE49-F238E27FC236}">
                    <a16:creationId xmlns:a16="http://schemas.microsoft.com/office/drawing/2014/main" id="{D50E4AE7-887F-430A-834C-6E842F3DDFDF}"/>
                  </a:ext>
                </a:extLst>
              </p:cNvPr>
              <p:cNvSpPr txBox="1">
                <a:spLocks noRot="1" noChangeAspect="1" noMove="1" noResize="1" noEditPoints="1" noAdjustHandles="1" noChangeArrowheads="1" noChangeShapeType="1" noTextEdit="1"/>
              </p:cNvSpPr>
              <p:nvPr/>
            </p:nvSpPr>
            <p:spPr>
              <a:xfrm>
                <a:off x="-76200" y="4819893"/>
                <a:ext cx="6019800" cy="101188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44EF11-1D33-4B10-A8A7-79CC7A3465C5}"/>
                  </a:ext>
                </a:extLst>
              </p:cNvPr>
              <p:cNvSpPr txBox="1"/>
              <p:nvPr/>
            </p:nvSpPr>
            <p:spPr>
              <a:xfrm>
                <a:off x="-152400" y="5812983"/>
                <a:ext cx="27127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12" name="TextBox 11">
                <a:extLst>
                  <a:ext uri="{FF2B5EF4-FFF2-40B4-BE49-F238E27FC236}">
                    <a16:creationId xmlns:a16="http://schemas.microsoft.com/office/drawing/2014/main" id="{FF44EF11-1D33-4B10-A8A7-79CC7A3465C5}"/>
                  </a:ext>
                </a:extLst>
              </p:cNvPr>
              <p:cNvSpPr txBox="1">
                <a:spLocks noRot="1" noChangeAspect="1" noMove="1" noResize="1" noEditPoints="1" noAdjustHandles="1" noChangeArrowheads="1" noChangeShapeType="1" noTextEdit="1"/>
              </p:cNvSpPr>
              <p:nvPr/>
            </p:nvSpPr>
            <p:spPr>
              <a:xfrm>
                <a:off x="-152400" y="5812983"/>
                <a:ext cx="2712741" cy="9361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6D2EC3-9EEC-4848-8458-BF474BC1F268}"/>
                  </a:ext>
                </a:extLst>
              </p:cNvPr>
              <p:cNvSpPr txBox="1"/>
              <p:nvPr/>
            </p:nvSpPr>
            <p:spPr>
              <a:xfrm>
                <a:off x="228600" y="1600200"/>
                <a:ext cx="8763000" cy="2554545"/>
              </a:xfrm>
              <a:prstGeom prst="rect">
                <a:avLst/>
              </a:prstGeom>
              <a:noFill/>
            </p:spPr>
            <p:txBody>
              <a:bodyPr wrap="square" rtlCol="0">
                <a:spAutoFit/>
              </a:bodyPr>
              <a:lstStyle/>
              <a:p>
                <a:r>
                  <a:rPr lang="en-US" sz="2800" b="1" dirty="0">
                    <a:latin typeface="+mn-lt"/>
                  </a:rPr>
                  <a:t>Consequences of excess mortality due to infection</a:t>
                </a:r>
              </a:p>
              <a:p>
                <a:pPr marL="914400" lvl="1" indent="-457200">
                  <a:buFont typeface="Arial" panose="020B0604020202020204" pitchFamily="34" charset="0"/>
                  <a:buChar char="•"/>
                </a:pPr>
                <a:r>
                  <a:rPr lang="en-US" sz="2800" b="1" dirty="0">
                    <a:latin typeface="+mn-lt"/>
                  </a:rPr>
                  <a:t>Population size no longer constant</a:t>
                </a:r>
              </a:p>
              <a:p>
                <a:pPr marL="1371600" lvl="2" indent="-457200">
                  <a:buFont typeface="Arial" panose="020B0604020202020204" pitchFamily="34" charset="0"/>
                  <a:buChar char="•"/>
                </a:pPr>
                <a:r>
                  <a:rPr lang="en-US" sz="2400" b="1" dirty="0">
                    <a:latin typeface="+mn-lt"/>
                  </a:rPr>
                  <a:t>Births (</a:t>
                </a:r>
                <a14:m>
                  <m:oMath xmlns:m="http://schemas.openxmlformats.org/officeDocument/2006/math">
                    <m:r>
                      <a:rPr lang="el-GR" sz="2400" i="1">
                        <a:solidFill>
                          <a:schemeClr val="accent6">
                            <a:lumMod val="75000"/>
                          </a:schemeClr>
                        </a:solidFill>
                        <a:latin typeface="Cambria Math" panose="02040503050406030204" pitchFamily="18" charset="0"/>
                        <a:ea typeface="Cambria Math" panose="02040503050406030204" pitchFamily="18" charset="0"/>
                      </a:rPr>
                      <m:t>𝜈</m:t>
                    </m:r>
                  </m:oMath>
                </a14:m>
                <a:r>
                  <a:rPr lang="en-US" sz="2400" b="1" dirty="0">
                    <a:latin typeface="+mn-lt"/>
                  </a:rPr>
                  <a:t>) no longer assumed to equal mortality (</a:t>
                </a:r>
                <a14:m>
                  <m:oMath xmlns:m="http://schemas.openxmlformats.org/officeDocument/2006/math">
                    <m:r>
                      <m:rPr>
                        <m:sty m:val="p"/>
                      </m:rPr>
                      <a:rPr lang="el-GR" sz="2400" i="1">
                        <a:solidFill>
                          <a:srgbClr val="00B050"/>
                        </a:solidFill>
                        <a:latin typeface="Cambria Math" panose="02040503050406030204" pitchFamily="18" charset="0"/>
                      </a:rPr>
                      <m:t>μ</m:t>
                    </m:r>
                  </m:oMath>
                </a14:m>
                <a:r>
                  <a:rPr lang="en-US" sz="2400" b="1" dirty="0">
                    <a:latin typeface="+mn-lt"/>
                  </a:rPr>
                  <a:t>)</a:t>
                </a:r>
              </a:p>
              <a:p>
                <a:pPr marL="1371600" lvl="2" indent="-457200">
                  <a:buFont typeface="Arial" panose="020B0604020202020204" pitchFamily="34" charset="0"/>
                  <a:buChar char="•"/>
                </a:pPr>
                <a:r>
                  <a:rPr lang="en-US" sz="2400" b="1" dirty="0">
                    <a:latin typeface="+mn-lt"/>
                  </a:rPr>
                  <a:t>The equivalence of density and frequency-dependent transmission is broken (see 2.2.1.2 for details)</a:t>
                </a:r>
              </a:p>
              <a:p>
                <a:endParaRPr lang="en-US" sz="2800" b="1" dirty="0">
                  <a:latin typeface="+mn-lt"/>
                </a:endParaRPr>
              </a:p>
            </p:txBody>
          </p:sp>
        </mc:Choice>
        <mc:Fallback xmlns="">
          <p:sp>
            <p:nvSpPr>
              <p:cNvPr id="3" name="TextBox 2">
                <a:extLst>
                  <a:ext uri="{FF2B5EF4-FFF2-40B4-BE49-F238E27FC236}">
                    <a16:creationId xmlns:a16="http://schemas.microsoft.com/office/drawing/2014/main" id="{026D2EC3-9EEC-4848-8458-BF474BC1F268}"/>
                  </a:ext>
                </a:extLst>
              </p:cNvPr>
              <p:cNvSpPr txBox="1">
                <a:spLocks noRot="1" noChangeAspect="1" noMove="1" noResize="1" noEditPoints="1" noAdjustHandles="1" noChangeArrowheads="1" noChangeShapeType="1" noTextEdit="1"/>
              </p:cNvSpPr>
              <p:nvPr/>
            </p:nvSpPr>
            <p:spPr>
              <a:xfrm>
                <a:off x="228600" y="1600200"/>
                <a:ext cx="8763000" cy="2554545"/>
              </a:xfrm>
              <a:prstGeom prst="rect">
                <a:avLst/>
              </a:prstGeom>
              <a:blipFill>
                <a:blip r:embed="rId5"/>
                <a:stretch>
                  <a:fillRect l="-1461" t="-2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FAEC9B-6A2E-4481-9F07-64F21FE1C59E}"/>
                  </a:ext>
                </a:extLst>
              </p:cNvPr>
              <p:cNvSpPr txBox="1"/>
              <p:nvPr/>
            </p:nvSpPr>
            <p:spPr>
              <a:xfrm>
                <a:off x="5638800" y="3868440"/>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a:rPr lang="el-GR" sz="2800" i="1">
                          <a:solidFill>
                            <a:schemeClr val="accent6">
                              <a:lumMod val="75000"/>
                            </a:schemeClr>
                          </a:solidFill>
                          <a:latin typeface="Cambria Math" panose="02040503050406030204" pitchFamily="18" charset="0"/>
                          <a:ea typeface="Cambria Math" panose="02040503050406030204" pitchFamily="18" charset="0"/>
                        </a:rPr>
                        <m:t>𝜈</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8" name="TextBox 7">
                <a:extLst>
                  <a:ext uri="{FF2B5EF4-FFF2-40B4-BE49-F238E27FC236}">
                    <a16:creationId xmlns:a16="http://schemas.microsoft.com/office/drawing/2014/main" id="{D4FAEC9B-6A2E-4481-9F07-64F21FE1C59E}"/>
                  </a:ext>
                </a:extLst>
              </p:cNvPr>
              <p:cNvSpPr txBox="1">
                <a:spLocks noRot="1" noChangeAspect="1" noMove="1" noResize="1" noEditPoints="1" noAdjustHandles="1" noChangeArrowheads="1" noChangeShapeType="1" noTextEdit="1"/>
              </p:cNvSpPr>
              <p:nvPr/>
            </p:nvSpPr>
            <p:spPr>
              <a:xfrm>
                <a:off x="5638800" y="3868440"/>
                <a:ext cx="3398541" cy="9361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BF5A9F-855B-4F3C-855D-ABC033DAC826}"/>
                  </a:ext>
                </a:extLst>
              </p:cNvPr>
              <p:cNvSpPr txBox="1"/>
              <p:nvPr/>
            </p:nvSpPr>
            <p:spPr>
              <a:xfrm>
                <a:off x="5715000" y="4878333"/>
                <a:ext cx="3398541"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m:rPr>
                              <m:sty m:val="p"/>
                            </m:rPr>
                            <a:rPr lang="el-GR" sz="2800" i="1">
                              <a:latin typeface="Cambria Math" panose="02040503050406030204" pitchFamily="18" charset="0"/>
                            </a:rPr>
                            <m:t>γ</m:t>
                          </m:r>
                          <m:r>
                            <a:rPr lang="en-US" sz="2800" i="1">
                              <a:latin typeface="Cambria Math" panose="02040503050406030204" pitchFamily="18" charset="0"/>
                            </a:rPr>
                            <m:t>+</m:t>
                          </m:r>
                          <m:r>
                            <m:rPr>
                              <m:sty m:val="p"/>
                            </m:rPr>
                            <a:rPr lang="el-GR" sz="2800" i="1">
                              <a:latin typeface="Cambria Math" panose="02040503050406030204" pitchFamily="18" charset="0"/>
                            </a:rPr>
                            <m:t>μ</m:t>
                          </m:r>
                        </m:e>
                      </m:d>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9" name="TextBox 8">
                <a:extLst>
                  <a:ext uri="{FF2B5EF4-FFF2-40B4-BE49-F238E27FC236}">
                    <a16:creationId xmlns:a16="http://schemas.microsoft.com/office/drawing/2014/main" id="{4ABF5A9F-855B-4F3C-855D-ABC033DAC826}"/>
                  </a:ext>
                </a:extLst>
              </p:cNvPr>
              <p:cNvSpPr txBox="1">
                <a:spLocks noRot="1" noChangeAspect="1" noMove="1" noResize="1" noEditPoints="1" noAdjustHandles="1" noChangeArrowheads="1" noChangeShapeType="1" noTextEdit="1"/>
              </p:cNvSpPr>
              <p:nvPr/>
            </p:nvSpPr>
            <p:spPr>
              <a:xfrm>
                <a:off x="5715000" y="4878333"/>
                <a:ext cx="3398541" cy="9103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5B5C1D-C020-4035-8F5A-9254A1E39A58}"/>
                  </a:ext>
                </a:extLst>
              </p:cNvPr>
              <p:cNvSpPr txBox="1"/>
              <p:nvPr/>
            </p:nvSpPr>
            <p:spPr>
              <a:xfrm>
                <a:off x="5638800" y="5871423"/>
                <a:ext cx="3657600"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𝜌</m:t>
                          </m:r>
                        </m:e>
                      </m:d>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13" name="TextBox 12">
                <a:extLst>
                  <a:ext uri="{FF2B5EF4-FFF2-40B4-BE49-F238E27FC236}">
                    <a16:creationId xmlns:a16="http://schemas.microsoft.com/office/drawing/2014/main" id="{E25B5C1D-C020-4035-8F5A-9254A1E39A58}"/>
                  </a:ext>
                </a:extLst>
              </p:cNvPr>
              <p:cNvSpPr txBox="1">
                <a:spLocks noRot="1" noChangeAspect="1" noMove="1" noResize="1" noEditPoints="1" noAdjustHandles="1" noChangeArrowheads="1" noChangeShapeType="1" noTextEdit="1"/>
              </p:cNvSpPr>
              <p:nvPr/>
            </p:nvSpPr>
            <p:spPr>
              <a:xfrm>
                <a:off x="5638800" y="5871423"/>
                <a:ext cx="3657600" cy="91037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582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SIR model with demography: </a:t>
            </a:r>
            <a:br>
              <a:rPr lang="en-US" sz="4000" b="1" dirty="0"/>
            </a:br>
            <a:r>
              <a:rPr lang="en-US" sz="4000" b="1" u="sng" dirty="0"/>
              <a:t>Excess Mortality due to Infection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EA477B-8A6E-4698-82FE-5F6301A3150E}"/>
                  </a:ext>
                </a:extLst>
              </p:cNvPr>
              <p:cNvSpPr txBox="1"/>
              <p:nvPr/>
            </p:nvSpPr>
            <p:spPr>
              <a:xfrm>
                <a:off x="-152400" y="3810000"/>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a:rPr lang="el-GR" sz="2800" b="0" i="1" smtClean="0">
                          <a:solidFill>
                            <a:schemeClr val="accent6">
                              <a:lumMod val="75000"/>
                            </a:schemeClr>
                          </a:solidFill>
                          <a:latin typeface="Cambria Math" panose="02040503050406030204" pitchFamily="18" charset="0"/>
                          <a:ea typeface="Cambria Math" panose="02040503050406030204" pitchFamily="18" charset="0"/>
                        </a:rPr>
                        <m:t>𝜈</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10" name="TextBox 9">
                <a:extLst>
                  <a:ext uri="{FF2B5EF4-FFF2-40B4-BE49-F238E27FC236}">
                    <a16:creationId xmlns:a16="http://schemas.microsoft.com/office/drawing/2014/main" id="{58EA477B-8A6E-4698-82FE-5F6301A3150E}"/>
                  </a:ext>
                </a:extLst>
              </p:cNvPr>
              <p:cNvSpPr txBox="1">
                <a:spLocks noRot="1" noChangeAspect="1" noMove="1" noResize="1" noEditPoints="1" noAdjustHandles="1" noChangeArrowheads="1" noChangeShapeType="1" noTextEdit="1"/>
              </p:cNvSpPr>
              <p:nvPr/>
            </p:nvSpPr>
            <p:spPr>
              <a:xfrm>
                <a:off x="-152400" y="3810000"/>
                <a:ext cx="3398541" cy="9361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50E4AE7-887F-430A-834C-6E842F3DDFDF}"/>
                  </a:ext>
                </a:extLst>
              </p:cNvPr>
              <p:cNvSpPr txBox="1"/>
              <p:nvPr/>
            </p:nvSpPr>
            <p:spPr>
              <a:xfrm>
                <a:off x="-76200" y="4819893"/>
                <a:ext cx="6019800" cy="10118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m:rPr>
                              <m:sty m:val="p"/>
                            </m:rPr>
                            <a:rPr lang="el-GR" sz="2800" i="1">
                              <a:latin typeface="Cambria Math" panose="02040503050406030204" pitchFamily="18" charset="0"/>
                            </a:rPr>
                            <m:t>γ</m:t>
                          </m:r>
                          <m:r>
                            <a:rPr lang="en-US" sz="2800" i="1">
                              <a:latin typeface="Cambria Math" panose="02040503050406030204" pitchFamily="18" charset="0"/>
                            </a:rPr>
                            <m:t>+</m:t>
                          </m:r>
                          <m:r>
                            <m:rPr>
                              <m:sty m:val="p"/>
                            </m:rPr>
                            <a:rPr lang="el-GR" sz="2800" i="1">
                              <a:latin typeface="Cambria Math" panose="02040503050406030204" pitchFamily="18" charset="0"/>
                            </a:rPr>
                            <m:t>μ</m:t>
                          </m:r>
                        </m:e>
                      </m:d>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𝜌</m:t>
                          </m:r>
                        </m:num>
                        <m:den>
                          <m:r>
                            <a:rPr lang="en-US" sz="2800" b="0" i="1" smtClean="0">
                              <a:latin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𝜌</m:t>
                          </m:r>
                        </m:den>
                      </m:f>
                      <m:d>
                        <m:dPr>
                          <m:ctrlPr>
                            <a:rPr lang="en-US" sz="2800" i="1">
                              <a:latin typeface="Cambria Math" panose="02040503050406030204" pitchFamily="18" charset="0"/>
                            </a:rPr>
                          </m:ctrlPr>
                        </m:dPr>
                        <m:e>
                          <m:r>
                            <m:rPr>
                              <m:sty m:val="p"/>
                            </m:rPr>
                            <a:rPr lang="el-GR" sz="2800" i="1">
                              <a:latin typeface="Cambria Math" panose="02040503050406030204" pitchFamily="18" charset="0"/>
                            </a:rPr>
                            <m:t>γ</m:t>
                          </m:r>
                          <m:r>
                            <a:rPr lang="en-US" sz="2800" i="1">
                              <a:latin typeface="Cambria Math" panose="02040503050406030204" pitchFamily="18" charset="0"/>
                            </a:rPr>
                            <m:t>+</m:t>
                          </m:r>
                          <m:r>
                            <m:rPr>
                              <m:sty m:val="p"/>
                            </m:rPr>
                            <a:rPr lang="el-GR" sz="2800" i="1">
                              <a:latin typeface="Cambria Math" panose="02040503050406030204" pitchFamily="18" charset="0"/>
                            </a:rPr>
                            <m:t>μ</m:t>
                          </m:r>
                        </m:e>
                      </m:d>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11" name="TextBox 10">
                <a:extLst>
                  <a:ext uri="{FF2B5EF4-FFF2-40B4-BE49-F238E27FC236}">
                    <a16:creationId xmlns:a16="http://schemas.microsoft.com/office/drawing/2014/main" id="{D50E4AE7-887F-430A-834C-6E842F3DDFDF}"/>
                  </a:ext>
                </a:extLst>
              </p:cNvPr>
              <p:cNvSpPr txBox="1">
                <a:spLocks noRot="1" noChangeAspect="1" noMove="1" noResize="1" noEditPoints="1" noAdjustHandles="1" noChangeArrowheads="1" noChangeShapeType="1" noTextEdit="1"/>
              </p:cNvSpPr>
              <p:nvPr/>
            </p:nvSpPr>
            <p:spPr>
              <a:xfrm>
                <a:off x="-76200" y="4819893"/>
                <a:ext cx="6019800" cy="101188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F44EF11-1D33-4B10-A8A7-79CC7A3465C5}"/>
                  </a:ext>
                </a:extLst>
              </p:cNvPr>
              <p:cNvSpPr txBox="1"/>
              <p:nvPr/>
            </p:nvSpPr>
            <p:spPr>
              <a:xfrm>
                <a:off x="-152400" y="5812983"/>
                <a:ext cx="27127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12" name="TextBox 11">
                <a:extLst>
                  <a:ext uri="{FF2B5EF4-FFF2-40B4-BE49-F238E27FC236}">
                    <a16:creationId xmlns:a16="http://schemas.microsoft.com/office/drawing/2014/main" id="{FF44EF11-1D33-4B10-A8A7-79CC7A3465C5}"/>
                  </a:ext>
                </a:extLst>
              </p:cNvPr>
              <p:cNvSpPr txBox="1">
                <a:spLocks noRot="1" noChangeAspect="1" noMove="1" noResize="1" noEditPoints="1" noAdjustHandles="1" noChangeArrowheads="1" noChangeShapeType="1" noTextEdit="1"/>
              </p:cNvSpPr>
              <p:nvPr/>
            </p:nvSpPr>
            <p:spPr>
              <a:xfrm>
                <a:off x="-152400" y="5812983"/>
                <a:ext cx="2712741" cy="9361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26D2EC3-9EEC-4848-8458-BF474BC1F268}"/>
                  </a:ext>
                </a:extLst>
              </p:cNvPr>
              <p:cNvSpPr txBox="1"/>
              <p:nvPr/>
            </p:nvSpPr>
            <p:spPr>
              <a:xfrm>
                <a:off x="228600" y="1600200"/>
                <a:ext cx="8763000" cy="2554545"/>
              </a:xfrm>
              <a:prstGeom prst="rect">
                <a:avLst/>
              </a:prstGeom>
              <a:noFill/>
            </p:spPr>
            <p:txBody>
              <a:bodyPr wrap="square" rtlCol="0">
                <a:spAutoFit/>
              </a:bodyPr>
              <a:lstStyle/>
              <a:p>
                <a:r>
                  <a:rPr lang="en-US" sz="2800" b="1" dirty="0">
                    <a:latin typeface="+mn-lt"/>
                  </a:rPr>
                  <a:t>Consequences of excess mortality due to infection</a:t>
                </a:r>
              </a:p>
              <a:p>
                <a:pPr marL="914400" lvl="1" indent="-457200">
                  <a:buFont typeface="Arial" panose="020B0604020202020204" pitchFamily="34" charset="0"/>
                  <a:buChar char="•"/>
                </a:pPr>
                <a:r>
                  <a:rPr lang="en-US" sz="2800" b="1" dirty="0">
                    <a:latin typeface="+mn-lt"/>
                  </a:rPr>
                  <a:t>Population size no longer constant</a:t>
                </a:r>
              </a:p>
              <a:p>
                <a:pPr marL="1371600" lvl="2" indent="-457200">
                  <a:buFont typeface="Arial" panose="020B0604020202020204" pitchFamily="34" charset="0"/>
                  <a:buChar char="•"/>
                </a:pPr>
                <a:r>
                  <a:rPr lang="en-US" sz="2400" b="1" dirty="0">
                    <a:latin typeface="+mn-lt"/>
                  </a:rPr>
                  <a:t>Births (</a:t>
                </a:r>
                <a14:m>
                  <m:oMath xmlns:m="http://schemas.openxmlformats.org/officeDocument/2006/math">
                    <m:r>
                      <a:rPr lang="el-GR" sz="2400" i="1">
                        <a:solidFill>
                          <a:schemeClr val="accent6">
                            <a:lumMod val="75000"/>
                          </a:schemeClr>
                        </a:solidFill>
                        <a:latin typeface="Cambria Math" panose="02040503050406030204" pitchFamily="18" charset="0"/>
                        <a:ea typeface="Cambria Math" panose="02040503050406030204" pitchFamily="18" charset="0"/>
                      </a:rPr>
                      <m:t>𝜈</m:t>
                    </m:r>
                  </m:oMath>
                </a14:m>
                <a:r>
                  <a:rPr lang="en-US" sz="2400" b="1" dirty="0">
                    <a:latin typeface="+mn-lt"/>
                  </a:rPr>
                  <a:t>) no longer assumed to equal mortality (</a:t>
                </a:r>
                <a14:m>
                  <m:oMath xmlns:m="http://schemas.openxmlformats.org/officeDocument/2006/math">
                    <m:r>
                      <m:rPr>
                        <m:sty m:val="p"/>
                      </m:rPr>
                      <a:rPr lang="el-GR" sz="2400" i="1">
                        <a:solidFill>
                          <a:srgbClr val="00B050"/>
                        </a:solidFill>
                        <a:latin typeface="Cambria Math" panose="02040503050406030204" pitchFamily="18" charset="0"/>
                      </a:rPr>
                      <m:t>μ</m:t>
                    </m:r>
                  </m:oMath>
                </a14:m>
                <a:r>
                  <a:rPr lang="en-US" sz="2400" b="1" dirty="0">
                    <a:latin typeface="+mn-lt"/>
                  </a:rPr>
                  <a:t>)</a:t>
                </a:r>
              </a:p>
              <a:p>
                <a:pPr marL="1371600" lvl="2" indent="-457200">
                  <a:buFont typeface="Arial" panose="020B0604020202020204" pitchFamily="34" charset="0"/>
                  <a:buChar char="•"/>
                </a:pPr>
                <a:r>
                  <a:rPr lang="en-US" sz="2400" b="1" dirty="0">
                    <a:latin typeface="+mn-lt"/>
                  </a:rPr>
                  <a:t>The equivalence of density and frequency-dependent transmission is broken (see 2.2.1.2 for details)</a:t>
                </a:r>
              </a:p>
              <a:p>
                <a:endParaRPr lang="en-US" sz="2800" b="1" dirty="0">
                  <a:latin typeface="+mn-lt"/>
                </a:endParaRPr>
              </a:p>
            </p:txBody>
          </p:sp>
        </mc:Choice>
        <mc:Fallback xmlns="">
          <p:sp>
            <p:nvSpPr>
              <p:cNvPr id="3" name="TextBox 2">
                <a:extLst>
                  <a:ext uri="{FF2B5EF4-FFF2-40B4-BE49-F238E27FC236}">
                    <a16:creationId xmlns:a16="http://schemas.microsoft.com/office/drawing/2014/main" id="{026D2EC3-9EEC-4848-8458-BF474BC1F268}"/>
                  </a:ext>
                </a:extLst>
              </p:cNvPr>
              <p:cNvSpPr txBox="1">
                <a:spLocks noRot="1" noChangeAspect="1" noMove="1" noResize="1" noEditPoints="1" noAdjustHandles="1" noChangeArrowheads="1" noChangeShapeType="1" noTextEdit="1"/>
              </p:cNvSpPr>
              <p:nvPr/>
            </p:nvSpPr>
            <p:spPr>
              <a:xfrm>
                <a:off x="228600" y="1600200"/>
                <a:ext cx="8763000" cy="2554545"/>
              </a:xfrm>
              <a:prstGeom prst="rect">
                <a:avLst/>
              </a:prstGeom>
              <a:blipFill>
                <a:blip r:embed="rId5"/>
                <a:stretch>
                  <a:fillRect l="-1461" t="-23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4FAEC9B-6A2E-4481-9F07-64F21FE1C59E}"/>
                  </a:ext>
                </a:extLst>
              </p:cNvPr>
              <p:cNvSpPr txBox="1"/>
              <p:nvPr/>
            </p:nvSpPr>
            <p:spPr>
              <a:xfrm>
                <a:off x="5638800" y="3868440"/>
                <a:ext cx="3398541"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a:rPr lang="el-GR" sz="2800" i="1">
                          <a:solidFill>
                            <a:schemeClr val="accent6">
                              <a:lumMod val="75000"/>
                            </a:schemeClr>
                          </a:solidFill>
                          <a:latin typeface="Cambria Math" panose="02040503050406030204" pitchFamily="18" charset="0"/>
                          <a:ea typeface="Cambria Math" panose="02040503050406030204" pitchFamily="18" charset="0"/>
                        </a:rPr>
                        <m:t>𝜈</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8" name="TextBox 7">
                <a:extLst>
                  <a:ext uri="{FF2B5EF4-FFF2-40B4-BE49-F238E27FC236}">
                    <a16:creationId xmlns:a16="http://schemas.microsoft.com/office/drawing/2014/main" id="{D4FAEC9B-6A2E-4481-9F07-64F21FE1C59E}"/>
                  </a:ext>
                </a:extLst>
              </p:cNvPr>
              <p:cNvSpPr txBox="1">
                <a:spLocks noRot="1" noChangeAspect="1" noMove="1" noResize="1" noEditPoints="1" noAdjustHandles="1" noChangeArrowheads="1" noChangeShapeType="1" noTextEdit="1"/>
              </p:cNvSpPr>
              <p:nvPr/>
            </p:nvSpPr>
            <p:spPr>
              <a:xfrm>
                <a:off x="5638800" y="3868440"/>
                <a:ext cx="3398541" cy="9361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BF5A9F-855B-4F3C-855D-ABC033DAC826}"/>
                  </a:ext>
                </a:extLst>
              </p:cNvPr>
              <p:cNvSpPr txBox="1"/>
              <p:nvPr/>
            </p:nvSpPr>
            <p:spPr>
              <a:xfrm>
                <a:off x="5715000" y="4878333"/>
                <a:ext cx="3398541"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m:rPr>
                              <m:sty m:val="p"/>
                            </m:rPr>
                            <a:rPr lang="el-GR" sz="2800" i="1">
                              <a:latin typeface="Cambria Math" panose="02040503050406030204" pitchFamily="18" charset="0"/>
                            </a:rPr>
                            <m:t>γ</m:t>
                          </m:r>
                          <m:r>
                            <a:rPr lang="en-US" sz="2800" i="1">
                              <a:latin typeface="Cambria Math" panose="02040503050406030204" pitchFamily="18" charset="0"/>
                            </a:rPr>
                            <m:t>+</m:t>
                          </m:r>
                          <m:r>
                            <m:rPr>
                              <m:sty m:val="p"/>
                            </m:rPr>
                            <a:rPr lang="el-GR" sz="2800" i="1">
                              <a:latin typeface="Cambria Math" panose="02040503050406030204" pitchFamily="18" charset="0"/>
                            </a:rPr>
                            <m:t>μ</m:t>
                          </m:r>
                        </m:e>
                      </m:d>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9" name="TextBox 8">
                <a:extLst>
                  <a:ext uri="{FF2B5EF4-FFF2-40B4-BE49-F238E27FC236}">
                    <a16:creationId xmlns:a16="http://schemas.microsoft.com/office/drawing/2014/main" id="{4ABF5A9F-855B-4F3C-855D-ABC033DAC826}"/>
                  </a:ext>
                </a:extLst>
              </p:cNvPr>
              <p:cNvSpPr txBox="1">
                <a:spLocks noRot="1" noChangeAspect="1" noMove="1" noResize="1" noEditPoints="1" noAdjustHandles="1" noChangeArrowheads="1" noChangeShapeType="1" noTextEdit="1"/>
              </p:cNvSpPr>
              <p:nvPr/>
            </p:nvSpPr>
            <p:spPr>
              <a:xfrm>
                <a:off x="5715000" y="4878333"/>
                <a:ext cx="3398541" cy="91037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25B5C1D-C020-4035-8F5A-9254A1E39A58}"/>
                  </a:ext>
                </a:extLst>
              </p:cNvPr>
              <p:cNvSpPr txBox="1"/>
              <p:nvPr/>
            </p:nvSpPr>
            <p:spPr>
              <a:xfrm>
                <a:off x="5638800" y="5871423"/>
                <a:ext cx="3657600"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d>
                        <m:dPr>
                          <m:ctrlPr>
                            <a:rPr lang="en-US" sz="2800" i="1">
                              <a:latin typeface="Cambria Math" panose="02040503050406030204" pitchFamily="18" charset="0"/>
                            </a:rPr>
                          </m:ctrlPr>
                        </m:dPr>
                        <m:e>
                          <m:r>
                            <a:rPr lang="en-US" sz="2800" i="1">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𝜌</m:t>
                          </m:r>
                        </m:e>
                      </m:d>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𝑅</m:t>
                      </m:r>
                    </m:oMath>
                  </m:oMathPara>
                </a14:m>
                <a:endParaRPr lang="en-US" sz="2800" dirty="0">
                  <a:latin typeface="+mn-lt"/>
                </a:endParaRPr>
              </a:p>
            </p:txBody>
          </p:sp>
        </mc:Choice>
        <mc:Fallback xmlns="">
          <p:sp>
            <p:nvSpPr>
              <p:cNvPr id="13" name="TextBox 12">
                <a:extLst>
                  <a:ext uri="{FF2B5EF4-FFF2-40B4-BE49-F238E27FC236}">
                    <a16:creationId xmlns:a16="http://schemas.microsoft.com/office/drawing/2014/main" id="{E25B5C1D-C020-4035-8F5A-9254A1E39A58}"/>
                  </a:ext>
                </a:extLst>
              </p:cNvPr>
              <p:cNvSpPr txBox="1">
                <a:spLocks noRot="1" noChangeAspect="1" noMove="1" noResize="1" noEditPoints="1" noAdjustHandles="1" noChangeArrowheads="1" noChangeShapeType="1" noTextEdit="1"/>
              </p:cNvSpPr>
              <p:nvPr/>
            </p:nvSpPr>
            <p:spPr>
              <a:xfrm>
                <a:off x="5638800" y="5871423"/>
                <a:ext cx="3657600" cy="910377"/>
              </a:xfrm>
              <a:prstGeom prst="rect">
                <a:avLst/>
              </a:prstGeom>
              <a:blipFill>
                <a:blip r:embed="rId8"/>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960C8D9-C80C-44D2-AB86-6D6B7ECE8987}"/>
              </a:ext>
            </a:extLst>
          </p:cNvPr>
          <p:cNvSpPr txBox="1"/>
          <p:nvPr/>
        </p:nvSpPr>
        <p:spPr>
          <a:xfrm>
            <a:off x="1794762" y="4504864"/>
            <a:ext cx="4953000"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b="1" dirty="0">
                <a:latin typeface="+mn-lt"/>
              </a:rPr>
              <a:t>The care we need to take about density vs. frequency-dependent transmission will continue for the rest of the examples in this lecture</a:t>
            </a:r>
          </a:p>
        </p:txBody>
      </p:sp>
    </p:spTree>
    <p:extLst>
      <p:ext uri="{BB962C8B-B14F-4D97-AF65-F5344CB8AC3E}">
        <p14:creationId xmlns:p14="http://schemas.microsoft.com/office/powerpoint/2010/main" val="327179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E0440-AF3E-4B24-B485-9DBB2BA2B3AD}"/>
              </a:ext>
            </a:extLst>
          </p:cNvPr>
          <p:cNvSpPr>
            <a:spLocks noGrp="1"/>
          </p:cNvSpPr>
          <p:nvPr>
            <p:ph type="title"/>
          </p:nvPr>
        </p:nvSpPr>
        <p:spPr/>
        <p:txBody>
          <a:bodyPr/>
          <a:lstStyle/>
          <a:p>
            <a:r>
              <a:rPr lang="en-US" dirty="0"/>
              <a:t>Extensions to sir models with demography</a:t>
            </a:r>
          </a:p>
        </p:txBody>
      </p:sp>
      <p:sp>
        <p:nvSpPr>
          <p:cNvPr id="5" name="Text Placeholder 4">
            <a:extLst>
              <a:ext uri="{FF2B5EF4-FFF2-40B4-BE49-F238E27FC236}">
                <a16:creationId xmlns:a16="http://schemas.microsoft.com/office/drawing/2014/main" id="{8AF7191A-A29F-4EAF-925E-91548A6B1E9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59256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B85-92FE-4561-804D-7188883665A3}"/>
              </a:ext>
            </a:extLst>
          </p:cNvPr>
          <p:cNvSpPr>
            <a:spLocks noGrp="1"/>
          </p:cNvSpPr>
          <p:nvPr>
            <p:ph type="title"/>
          </p:nvPr>
        </p:nvSpPr>
        <p:spPr/>
        <p:txBody>
          <a:bodyPr/>
          <a:lstStyle/>
          <a:p>
            <a:r>
              <a:rPr lang="en-US" sz="4000" b="1" dirty="0"/>
              <a:t>Models for Chronic Infections</a:t>
            </a:r>
          </a:p>
        </p:txBody>
      </p:sp>
      <p:sp>
        <p:nvSpPr>
          <p:cNvPr id="4" name="Rectangle 3">
            <a:extLst>
              <a:ext uri="{FF2B5EF4-FFF2-40B4-BE49-F238E27FC236}">
                <a16:creationId xmlns:a16="http://schemas.microsoft.com/office/drawing/2014/main" id="{33DCF929-00A7-48C1-8F1E-B41FBB384D95}"/>
              </a:ext>
            </a:extLst>
          </p:cNvPr>
          <p:cNvSpPr/>
          <p:nvPr/>
        </p:nvSpPr>
        <p:spPr>
          <a:xfrm>
            <a:off x="2645375" y="20574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X</a:t>
            </a:r>
            <a:endParaRPr lang="en-US" b="1" dirty="0"/>
          </a:p>
        </p:txBody>
      </p:sp>
      <p:cxnSp>
        <p:nvCxnSpPr>
          <p:cNvPr id="5" name="Straight Arrow Connector 4">
            <a:extLst>
              <a:ext uri="{FF2B5EF4-FFF2-40B4-BE49-F238E27FC236}">
                <a16:creationId xmlns:a16="http://schemas.microsoft.com/office/drawing/2014/main" id="{3726CAD3-21C1-4143-812E-3A8C575C903F}"/>
              </a:ext>
            </a:extLst>
          </p:cNvPr>
          <p:cNvCxnSpPr>
            <a:stCxn id="4" idx="2"/>
          </p:cNvCxnSpPr>
          <p:nvPr/>
        </p:nvCxnSpPr>
        <p:spPr>
          <a:xfrm>
            <a:off x="3178768" y="3048000"/>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6F0DD40-5B4E-47C0-8086-2FB1ED351273}"/>
              </a:ext>
            </a:extLst>
          </p:cNvPr>
          <p:cNvSpPr/>
          <p:nvPr/>
        </p:nvSpPr>
        <p:spPr>
          <a:xfrm>
            <a:off x="2938807" y="3059430"/>
            <a:ext cx="391454" cy="523220"/>
          </a:xfrm>
          <a:prstGeom prst="rect">
            <a:avLst/>
          </a:prstGeom>
        </p:spPr>
        <p:txBody>
          <a:bodyPr wrap="none">
            <a:spAutoFit/>
          </a:bodyPr>
          <a:lstStyle/>
          <a:p>
            <a:r>
              <a:rPr lang="en-US" sz="2800" b="1" i="1" dirty="0"/>
              <a:t>µ</a:t>
            </a:r>
            <a:endParaRPr lang="en-US" dirty="0"/>
          </a:p>
        </p:txBody>
      </p:sp>
      <p:cxnSp>
        <p:nvCxnSpPr>
          <p:cNvPr id="7" name="Straight Arrow Connector 6">
            <a:extLst>
              <a:ext uri="{FF2B5EF4-FFF2-40B4-BE49-F238E27FC236}">
                <a16:creationId xmlns:a16="http://schemas.microsoft.com/office/drawing/2014/main" id="{6061F5A9-33F2-4E40-A48E-A8B60B14D0FB}"/>
              </a:ext>
            </a:extLst>
          </p:cNvPr>
          <p:cNvCxnSpPr>
            <a:cxnSpLocks/>
            <a:endCxn id="4" idx="1"/>
          </p:cNvCxnSpPr>
          <p:nvPr/>
        </p:nvCxnSpPr>
        <p:spPr>
          <a:xfrm>
            <a:off x="1954738" y="2551866"/>
            <a:ext cx="690637"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88078CE-E0A7-48F3-AFC2-429432A0D907}"/>
              </a:ext>
            </a:extLst>
          </p:cNvPr>
          <p:cNvSpPr/>
          <p:nvPr/>
        </p:nvSpPr>
        <p:spPr>
          <a:xfrm>
            <a:off x="1600200" y="2290256"/>
            <a:ext cx="385042" cy="523220"/>
          </a:xfrm>
          <a:prstGeom prst="rect">
            <a:avLst/>
          </a:prstGeom>
        </p:spPr>
        <p:txBody>
          <a:bodyPr wrap="none">
            <a:spAutoFit/>
          </a:bodyPr>
          <a:lstStyle/>
          <a:p>
            <a:r>
              <a:rPr lang="el-GR" sz="2800" b="1" i="1" dirty="0">
                <a:solidFill>
                  <a:schemeClr val="accent6">
                    <a:lumMod val="75000"/>
                  </a:schemeClr>
                </a:solidFill>
              </a:rPr>
              <a:t>ν</a:t>
            </a:r>
            <a:endParaRPr lang="en-US" dirty="0">
              <a:solidFill>
                <a:schemeClr val="accent6">
                  <a:lumMod val="75000"/>
                </a:schemeClr>
              </a:solidFill>
            </a:endParaRPr>
          </a:p>
        </p:txBody>
      </p:sp>
      <p:sp>
        <p:nvSpPr>
          <p:cNvPr id="9" name="Rectangle 8">
            <a:extLst>
              <a:ext uri="{FF2B5EF4-FFF2-40B4-BE49-F238E27FC236}">
                <a16:creationId xmlns:a16="http://schemas.microsoft.com/office/drawing/2014/main" id="{DD077B70-2146-4DE0-B455-389CF3B285B0}"/>
              </a:ext>
            </a:extLst>
          </p:cNvPr>
          <p:cNvSpPr/>
          <p:nvPr/>
        </p:nvSpPr>
        <p:spPr>
          <a:xfrm>
            <a:off x="5105400" y="20565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Y</a:t>
            </a:r>
            <a:endParaRPr lang="en-US" b="1" dirty="0"/>
          </a:p>
        </p:txBody>
      </p:sp>
      <p:cxnSp>
        <p:nvCxnSpPr>
          <p:cNvPr id="11" name="Straight Arrow Connector 10">
            <a:extLst>
              <a:ext uri="{FF2B5EF4-FFF2-40B4-BE49-F238E27FC236}">
                <a16:creationId xmlns:a16="http://schemas.microsoft.com/office/drawing/2014/main" id="{908F8CD1-FEBA-4A1E-9A5B-B9D00C628A3D}"/>
              </a:ext>
            </a:extLst>
          </p:cNvPr>
          <p:cNvCxnSpPr>
            <a:cxnSpLocks/>
            <a:stCxn id="9" idx="2"/>
          </p:cNvCxnSpPr>
          <p:nvPr/>
        </p:nvCxnSpPr>
        <p:spPr>
          <a:xfrm>
            <a:off x="5638793" y="3047166"/>
            <a:ext cx="387538"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07CF8F4-AAC2-4EBA-AA0F-E5A2C6E0270A}"/>
              </a:ext>
            </a:extLst>
          </p:cNvPr>
          <p:cNvSpPr/>
          <p:nvPr/>
        </p:nvSpPr>
        <p:spPr>
          <a:xfrm>
            <a:off x="5410200" y="3059430"/>
            <a:ext cx="391454" cy="523220"/>
          </a:xfrm>
          <a:prstGeom prst="rect">
            <a:avLst/>
          </a:prstGeom>
        </p:spPr>
        <p:txBody>
          <a:bodyPr wrap="none">
            <a:spAutoFit/>
          </a:bodyPr>
          <a:lstStyle/>
          <a:p>
            <a:r>
              <a:rPr lang="en-US" sz="2800" b="1" i="1" dirty="0"/>
              <a:t>µ</a:t>
            </a:r>
            <a:endParaRPr lang="en-US" dirty="0"/>
          </a:p>
        </p:txBody>
      </p:sp>
      <p:cxnSp>
        <p:nvCxnSpPr>
          <p:cNvPr id="15" name="Straight Arrow Connector 14">
            <a:extLst>
              <a:ext uri="{FF2B5EF4-FFF2-40B4-BE49-F238E27FC236}">
                <a16:creationId xmlns:a16="http://schemas.microsoft.com/office/drawing/2014/main" id="{7A5BB2C7-7BD1-43C6-91AF-609359AA84DA}"/>
              </a:ext>
            </a:extLst>
          </p:cNvPr>
          <p:cNvCxnSpPr>
            <a:cxnSpLocks/>
            <a:stCxn id="4" idx="3"/>
            <a:endCxn id="9" idx="1"/>
          </p:cNvCxnSpPr>
          <p:nvPr/>
        </p:nvCxnSpPr>
        <p:spPr>
          <a:xfrm flipV="1">
            <a:off x="3712160" y="25518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99DB97B-47E6-4D49-AA84-DDB8FEDD9F53}"/>
              </a:ext>
            </a:extLst>
          </p:cNvPr>
          <p:cNvCxnSpPr>
            <a:cxnSpLocks/>
            <a:stCxn id="9" idx="3"/>
          </p:cNvCxnSpPr>
          <p:nvPr/>
        </p:nvCxnSpPr>
        <p:spPr>
          <a:xfrm>
            <a:off x="6172185" y="2551866"/>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2E22C91-653D-418C-B3DE-5088E0773BB4}"/>
              </a:ext>
            </a:extLst>
          </p:cNvPr>
          <p:cNvSpPr/>
          <p:nvPr/>
        </p:nvSpPr>
        <p:spPr>
          <a:xfrm>
            <a:off x="3962400" y="2071806"/>
            <a:ext cx="1005403" cy="523220"/>
          </a:xfrm>
          <a:prstGeom prst="rect">
            <a:avLst/>
          </a:prstGeom>
        </p:spPr>
        <p:txBody>
          <a:bodyPr wrap="none">
            <a:spAutoFit/>
          </a:bodyPr>
          <a:lstStyle/>
          <a:p>
            <a:r>
              <a:rPr lang="en-US" sz="2800" b="1" i="1" dirty="0"/>
              <a:t>βY/N</a:t>
            </a:r>
            <a:endParaRPr lang="en-US" dirty="0"/>
          </a:p>
        </p:txBody>
      </p:sp>
      <p:sp>
        <p:nvSpPr>
          <p:cNvPr id="18" name="Rectangle 17">
            <a:extLst>
              <a:ext uri="{FF2B5EF4-FFF2-40B4-BE49-F238E27FC236}">
                <a16:creationId xmlns:a16="http://schemas.microsoft.com/office/drawing/2014/main" id="{84530421-BCA8-4E89-B5D9-E600E5C4ED12}"/>
              </a:ext>
            </a:extLst>
          </p:cNvPr>
          <p:cNvSpPr/>
          <p:nvPr/>
        </p:nvSpPr>
        <p:spPr>
          <a:xfrm>
            <a:off x="6676284" y="2016352"/>
            <a:ext cx="385042" cy="523220"/>
          </a:xfrm>
          <a:prstGeom prst="rect">
            <a:avLst/>
          </a:prstGeom>
        </p:spPr>
        <p:txBody>
          <a:bodyPr wrap="none">
            <a:spAutoFit/>
          </a:bodyPr>
          <a:lstStyle/>
          <a:p>
            <a:r>
              <a:rPr lang="el-GR" sz="2800" b="1" i="1" dirty="0"/>
              <a:t>γ</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4E9B68B-83A1-44C5-BEBE-366F3F37183F}"/>
                  </a:ext>
                </a:extLst>
              </p:cNvPr>
              <p:cNvSpPr txBox="1"/>
              <p:nvPr/>
            </p:nvSpPr>
            <p:spPr>
              <a:xfrm>
                <a:off x="156397" y="3837224"/>
                <a:ext cx="3958403"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𝑑𝑋</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a:rPr lang="el-GR" sz="2800" i="1">
                          <a:solidFill>
                            <a:schemeClr val="accent6">
                              <a:lumMod val="75000"/>
                            </a:schemeClr>
                          </a:solidFill>
                          <a:latin typeface="Cambria Math" panose="02040503050406030204" pitchFamily="18" charset="0"/>
                          <a:ea typeface="Cambria Math" panose="02040503050406030204" pitchFamily="18" charset="0"/>
                        </a:rPr>
                        <m:t>𝜈</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i="1">
                          <a:latin typeface="Cambria Math" panose="02040503050406030204" pitchFamily="18" charset="0"/>
                        </a:rPr>
                        <m:t>𝑋</m:t>
                      </m:r>
                      <m:f>
                        <m:fPr>
                          <m:type m:val="skw"/>
                          <m:ctrlPr>
                            <a:rPr lang="en-US" sz="2800" i="1">
                              <a:latin typeface="Cambria Math" panose="02040503050406030204" pitchFamily="18" charset="0"/>
                            </a:rPr>
                          </m:ctrlPr>
                        </m:fPr>
                        <m:num>
                          <m:r>
                            <a:rPr lang="en-US" sz="2800" i="1">
                              <a:latin typeface="Cambria Math" panose="02040503050406030204" pitchFamily="18" charset="0"/>
                            </a:rPr>
                            <m:t>𝑌</m:t>
                          </m:r>
                        </m:num>
                        <m:den>
                          <m:r>
                            <a:rPr lang="en-US" sz="2800" i="1">
                              <a:latin typeface="Cambria Math" panose="02040503050406030204" pitchFamily="18" charset="0"/>
                            </a:rPr>
                            <m:t>𝑁</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𝑋</m:t>
                      </m:r>
                    </m:oMath>
                  </m:oMathPara>
                </a14:m>
                <a:endParaRPr lang="en-US" sz="2800" dirty="0">
                  <a:latin typeface="+mn-lt"/>
                </a:endParaRPr>
              </a:p>
            </p:txBody>
          </p:sp>
        </mc:Choice>
        <mc:Fallback xmlns="">
          <p:sp>
            <p:nvSpPr>
              <p:cNvPr id="19" name="TextBox 18">
                <a:extLst>
                  <a:ext uri="{FF2B5EF4-FFF2-40B4-BE49-F238E27FC236}">
                    <a16:creationId xmlns:a16="http://schemas.microsoft.com/office/drawing/2014/main" id="{64E9B68B-83A1-44C5-BEBE-366F3F37183F}"/>
                  </a:ext>
                </a:extLst>
              </p:cNvPr>
              <p:cNvSpPr txBox="1">
                <a:spLocks noRot="1" noChangeAspect="1" noMove="1" noResize="1" noEditPoints="1" noAdjustHandles="1" noChangeArrowheads="1" noChangeShapeType="1" noTextEdit="1"/>
              </p:cNvSpPr>
              <p:nvPr/>
            </p:nvSpPr>
            <p:spPr>
              <a:xfrm>
                <a:off x="156397" y="3837224"/>
                <a:ext cx="3958403" cy="91037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129CC2-19B2-4A64-BE8D-5DA05B05CAEF}"/>
                  </a:ext>
                </a:extLst>
              </p:cNvPr>
              <p:cNvSpPr txBox="1"/>
              <p:nvPr/>
            </p:nvSpPr>
            <p:spPr>
              <a:xfrm>
                <a:off x="232597" y="4847117"/>
                <a:ext cx="3958403"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𝑑𝑌</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𝑋</m:t>
                      </m:r>
                      <m:f>
                        <m:fPr>
                          <m:type m:val="skw"/>
                          <m:ctrlPr>
                            <a:rPr lang="en-US" sz="2800" b="0" i="1" smtClean="0">
                              <a:latin typeface="Cambria Math" panose="02040503050406030204" pitchFamily="18" charset="0"/>
                            </a:rPr>
                          </m:ctrlPr>
                        </m:fPr>
                        <m:num>
                          <m:r>
                            <a:rPr lang="en-US" sz="2800" i="1">
                              <a:latin typeface="Cambria Math" panose="02040503050406030204" pitchFamily="18" charset="0"/>
                            </a:rPr>
                            <m:t>𝑌</m:t>
                          </m:r>
                        </m:num>
                        <m:den>
                          <m:r>
                            <a:rPr lang="en-US" sz="2800" b="0" i="1" smtClean="0">
                              <a:latin typeface="Cambria Math" panose="02040503050406030204" pitchFamily="18" charset="0"/>
                            </a:rPr>
                            <m:t>𝑁</m:t>
                          </m:r>
                        </m:den>
                      </m:f>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m:rPr>
                              <m:sty m:val="p"/>
                            </m:rPr>
                            <a:rPr lang="el-GR" sz="2800" i="1">
                              <a:latin typeface="Cambria Math" panose="02040503050406030204" pitchFamily="18" charset="0"/>
                            </a:rPr>
                            <m:t>γ</m:t>
                          </m:r>
                          <m:r>
                            <a:rPr lang="en-US" sz="2800" i="1">
                              <a:latin typeface="Cambria Math" panose="02040503050406030204" pitchFamily="18" charset="0"/>
                            </a:rPr>
                            <m:t>+</m:t>
                          </m:r>
                          <m:r>
                            <m:rPr>
                              <m:sty m:val="p"/>
                            </m:rPr>
                            <a:rPr lang="el-GR" sz="2800" i="1">
                              <a:latin typeface="Cambria Math" panose="02040503050406030204" pitchFamily="18" charset="0"/>
                            </a:rPr>
                            <m:t>μ</m:t>
                          </m:r>
                        </m:e>
                      </m:d>
                      <m:r>
                        <a:rPr lang="en-US" sz="2800" b="0" i="1" smtClean="0">
                          <a:latin typeface="Cambria Math" panose="02040503050406030204" pitchFamily="18" charset="0"/>
                        </a:rPr>
                        <m:t>𝑌</m:t>
                      </m:r>
                    </m:oMath>
                  </m:oMathPara>
                </a14:m>
                <a:endParaRPr lang="en-US" sz="2800" dirty="0">
                  <a:latin typeface="+mn-lt"/>
                </a:endParaRPr>
              </a:p>
            </p:txBody>
          </p:sp>
        </mc:Choice>
        <mc:Fallback xmlns="">
          <p:sp>
            <p:nvSpPr>
              <p:cNvPr id="20" name="TextBox 19">
                <a:extLst>
                  <a:ext uri="{FF2B5EF4-FFF2-40B4-BE49-F238E27FC236}">
                    <a16:creationId xmlns:a16="http://schemas.microsoft.com/office/drawing/2014/main" id="{1E129CC2-19B2-4A64-BE8D-5DA05B05CAEF}"/>
                  </a:ext>
                </a:extLst>
              </p:cNvPr>
              <p:cNvSpPr txBox="1">
                <a:spLocks noRot="1" noChangeAspect="1" noMove="1" noResize="1" noEditPoints="1" noAdjustHandles="1" noChangeArrowheads="1" noChangeShapeType="1" noTextEdit="1"/>
              </p:cNvSpPr>
              <p:nvPr/>
            </p:nvSpPr>
            <p:spPr>
              <a:xfrm>
                <a:off x="232597" y="4847117"/>
                <a:ext cx="3958403" cy="9103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A51169-6145-4C34-84B4-0A1C84ADAC12}"/>
                  </a:ext>
                </a:extLst>
              </p:cNvPr>
              <p:cNvSpPr txBox="1"/>
              <p:nvPr/>
            </p:nvSpPr>
            <p:spPr>
              <a:xfrm>
                <a:off x="4525876" y="3863078"/>
                <a:ext cx="4618124" cy="2994922"/>
              </a:xfrm>
              <a:prstGeom prst="rect">
                <a:avLst/>
              </a:prstGeom>
              <a:noFill/>
            </p:spPr>
            <p:txBody>
              <a:bodyPr wrap="none" rtlCol="0">
                <a:spAutoFit/>
              </a:bodyPr>
              <a:lstStyle/>
              <a:p>
                <a:r>
                  <a:rPr lang="en-US" sz="2400" b="1" dirty="0">
                    <a:latin typeface="+mj-lt"/>
                  </a:rPr>
                  <a:t>What is the endemic equilibrium?</a:t>
                </a: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l-GR" sz="2400" i="1" smtClean="0">
                                  <a:solidFill>
                                    <a:schemeClr val="tx1"/>
                                  </a:solidFill>
                                  <a:latin typeface="Cambria Math" panose="02040503050406030204" pitchFamily="18" charset="0"/>
                                  <a:ea typeface="Cambria Math" panose="02040503050406030204" pitchFamily="18" charset="0"/>
                                </a:rPr>
                                <m:t>𝜈</m:t>
                              </m:r>
                            </m:num>
                            <m:den>
                              <m:r>
                                <m:rPr>
                                  <m:sty m:val="p"/>
                                </m:rPr>
                                <a:rPr lang="el-GR" sz="2400" i="1">
                                  <a:latin typeface="Cambria Math" panose="02040503050406030204" pitchFamily="18" charset="0"/>
                                </a:rPr>
                                <m:t>β</m:t>
                              </m:r>
                              <m:r>
                                <a:rPr lang="en-US" sz="2400" b="0" i="1" smtClean="0">
                                  <a:latin typeface="Cambria Math" panose="02040503050406030204" pitchFamily="18" charset="0"/>
                                </a:rPr>
                                <m:t>−</m:t>
                              </m:r>
                              <m:r>
                                <m:rPr>
                                  <m:sty m:val="p"/>
                                </m:rPr>
                                <a:rPr lang="el-GR" sz="2400" i="1">
                                  <a:latin typeface="Cambria Math" panose="02040503050406030204" pitchFamily="18" charset="0"/>
                                </a:rPr>
                                <m:t>γ</m:t>
                              </m:r>
                            </m:den>
                          </m:f>
                          <m:r>
                            <a:rPr lang="en-US" sz="2400" b="0" i="1" smtClean="0">
                              <a:latin typeface="Cambria Math" panose="02040503050406030204" pitchFamily="18" charset="0"/>
                            </a:rPr>
                            <m:t> , </m:t>
                          </m:r>
                          <m:f>
                            <m:fPr>
                              <m:ctrlPr>
                                <a:rPr lang="en-US" sz="2400" i="1">
                                  <a:latin typeface="Cambria Math" panose="02040503050406030204" pitchFamily="18" charset="0"/>
                                </a:rPr>
                              </m:ctrlPr>
                            </m:fPr>
                            <m:num>
                              <m:r>
                                <a:rPr lang="el-GR" sz="2400" i="1">
                                  <a:latin typeface="Cambria Math" panose="02040503050406030204" pitchFamily="18" charset="0"/>
                                  <a:ea typeface="Cambria Math" panose="02040503050406030204" pitchFamily="18" charset="0"/>
                                </a:rPr>
                                <m:t>𝜈</m:t>
                              </m:r>
                              <m:d>
                                <m:dPr>
                                  <m:ctrlPr>
                                    <a:rPr lang="el-GR" sz="2400" i="1" smtClean="0">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rPr>
                                    <m:t>β</m:t>
                                  </m:r>
                                  <m:r>
                                    <a:rPr lang="en-US" sz="2400" i="1">
                                      <a:latin typeface="Cambria Math" panose="02040503050406030204" pitchFamily="18" charset="0"/>
                                    </a:rPr>
                                    <m:t>−</m:t>
                                  </m:r>
                                  <m:r>
                                    <m:rPr>
                                      <m:sty m:val="p"/>
                                    </m:rPr>
                                    <a:rPr lang="el-GR" sz="2400" i="1">
                                      <a:latin typeface="Cambria Math" panose="02040503050406030204" pitchFamily="18" charset="0"/>
                                    </a:rPr>
                                    <m:t>γ</m:t>
                                  </m:r>
                                  <m:r>
                                    <a:rPr lang="en-US" sz="2400" b="0" i="1" smtClean="0">
                                      <a:latin typeface="Cambria Math" panose="02040503050406030204" pitchFamily="18" charset="0"/>
                                    </a:rPr>
                                    <m:t>−</m:t>
                                  </m:r>
                                  <m:r>
                                    <m:rPr>
                                      <m:sty m:val="p"/>
                                    </m:rPr>
                                    <a:rPr lang="el-GR" sz="2400" i="1">
                                      <a:latin typeface="Cambria Math" panose="02040503050406030204" pitchFamily="18" charset="0"/>
                                    </a:rPr>
                                    <m:t>μ</m:t>
                                  </m:r>
                                </m:e>
                              </m:d>
                            </m:num>
                            <m:den>
                              <m:d>
                                <m:dPr>
                                  <m:ctrlPr>
                                    <a:rPr lang="el-GR" sz="2400" i="1" smtClean="0">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rPr>
                                    <m:t>β</m:t>
                                  </m:r>
                                  <m:r>
                                    <a:rPr lang="en-US" sz="2400" i="1">
                                      <a:latin typeface="Cambria Math" panose="02040503050406030204" pitchFamily="18" charset="0"/>
                                    </a:rPr>
                                    <m:t>−</m:t>
                                  </m:r>
                                  <m:r>
                                    <m:rPr>
                                      <m:sty m:val="p"/>
                                    </m:rPr>
                                    <a:rPr lang="el-GR" sz="2400" i="1">
                                      <a:latin typeface="Cambria Math" panose="02040503050406030204" pitchFamily="18" charset="0"/>
                                    </a:rPr>
                                    <m:t>γ</m:t>
                                  </m:r>
                                </m:e>
                              </m:d>
                              <m:d>
                                <m:dPr>
                                  <m:ctrlPr>
                                    <a:rPr lang="el-GR" sz="2400" i="1">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rPr>
                                    <m:t>γ</m:t>
                                  </m:r>
                                  <m:r>
                                    <a:rPr lang="en-US" sz="2400" b="0" i="1" smtClean="0">
                                      <a:latin typeface="Cambria Math" panose="02040503050406030204" pitchFamily="18" charset="0"/>
                                    </a:rPr>
                                    <m:t>+</m:t>
                                  </m:r>
                                  <m:r>
                                    <m:rPr>
                                      <m:sty m:val="p"/>
                                    </m:rPr>
                                    <a:rPr lang="el-GR" sz="2400" i="1">
                                      <a:latin typeface="Cambria Math" panose="02040503050406030204" pitchFamily="18" charset="0"/>
                                    </a:rPr>
                                    <m:t>μ</m:t>
                                  </m:r>
                                </m:e>
                              </m:d>
                            </m:den>
                          </m:f>
                        </m:e>
                      </m:d>
                    </m:oMath>
                  </m:oMathPara>
                </a14:m>
                <a:endParaRPr lang="en-US" sz="2400" b="1" dirty="0">
                  <a:latin typeface="+mj-lt"/>
                </a:endParaRPr>
              </a:p>
              <a:p>
                <a:endParaRPr lang="en-US" sz="2400" b="1" dirty="0">
                  <a:latin typeface="+mj-lt"/>
                </a:endParaRPr>
              </a:p>
              <a:p>
                <a:r>
                  <a:rPr lang="en-US" sz="2400" b="1" dirty="0">
                    <a:latin typeface="+mj-lt"/>
                  </a:rPr>
                  <a:t>When R</a:t>
                </a:r>
                <a:r>
                  <a:rPr lang="en-US" sz="2400" b="1" baseline="-25000" dirty="0">
                    <a:latin typeface="+mj-lt"/>
                  </a:rPr>
                  <a:t>0 </a:t>
                </a:r>
                <a:r>
                  <a:rPr lang="en-US" sz="2400" b="1" dirty="0">
                    <a:latin typeface="+mj-lt"/>
                  </a:rPr>
                  <a:t>&gt;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β</m:t>
                        </m:r>
                      </m:num>
                      <m:den>
                        <m:d>
                          <m:dPr>
                            <m:ctrlPr>
                              <a:rPr lang="el-GR" sz="2400" i="1">
                                <a:latin typeface="Cambria Math" panose="02040503050406030204" pitchFamily="18" charset="0"/>
                                <a:ea typeface="Cambria Math" panose="02040503050406030204" pitchFamily="18" charset="0"/>
                              </a:rPr>
                            </m:ctrlPr>
                          </m:dPr>
                          <m:e>
                            <m:r>
                              <m:rPr>
                                <m:sty m:val="p"/>
                              </m:rPr>
                              <a:rPr lang="el-GR" sz="2400" i="1">
                                <a:latin typeface="Cambria Math" panose="02040503050406030204" pitchFamily="18" charset="0"/>
                              </a:rPr>
                              <m:t>γ</m:t>
                            </m:r>
                            <m:r>
                              <a:rPr lang="en-US" sz="2400" i="1">
                                <a:latin typeface="Cambria Math" panose="02040503050406030204" pitchFamily="18" charset="0"/>
                              </a:rPr>
                              <m:t>+</m:t>
                            </m:r>
                            <m:r>
                              <m:rPr>
                                <m:sty m:val="p"/>
                              </m:rPr>
                              <a:rPr lang="el-GR" sz="2400" i="1">
                                <a:latin typeface="Cambria Math" panose="02040503050406030204" pitchFamily="18" charset="0"/>
                              </a:rPr>
                              <m:t>μ</m:t>
                            </m:r>
                          </m:e>
                        </m:d>
                      </m:den>
                    </m:f>
                  </m:oMath>
                </a14:m>
                <a:endParaRPr lang="en-US" sz="2400" b="1" dirty="0">
                  <a:latin typeface="+mj-lt"/>
                </a:endParaRPr>
              </a:p>
              <a:p>
                <a:r>
                  <a:rPr lang="en-US" sz="2400" b="1" dirty="0">
                    <a:latin typeface="+mj-lt"/>
                  </a:rPr>
                  <a:t>which comes from 2.2.2 when</a:t>
                </a:r>
                <a:r>
                  <a:rPr lang="en-US" sz="2400" b="1" dirty="0">
                    <a:latin typeface="+mn-lt"/>
                  </a:rPr>
                  <a:t> </a:t>
                </a:r>
                <a:r>
                  <a:rPr lang="el-GR" sz="2400" b="1" i="1" dirty="0">
                    <a:latin typeface="+mn-lt"/>
                  </a:rPr>
                  <a:t>ρ</a:t>
                </a:r>
                <a:r>
                  <a:rPr lang="en-US" sz="2400" b="1" i="1" dirty="0">
                    <a:latin typeface="+mn-lt"/>
                  </a:rPr>
                  <a:t>=1</a:t>
                </a:r>
                <a:r>
                  <a:rPr lang="en-US" sz="2400" b="1" dirty="0">
                    <a:latin typeface="+mn-lt"/>
                  </a:rPr>
                  <a:t> </a:t>
                </a:r>
              </a:p>
            </p:txBody>
          </p:sp>
        </mc:Choice>
        <mc:Fallback xmlns="">
          <p:sp>
            <p:nvSpPr>
              <p:cNvPr id="22" name="TextBox 21">
                <a:extLst>
                  <a:ext uri="{FF2B5EF4-FFF2-40B4-BE49-F238E27FC236}">
                    <a16:creationId xmlns:a16="http://schemas.microsoft.com/office/drawing/2014/main" id="{0FA51169-6145-4C34-84B4-0A1C84ADAC12}"/>
                  </a:ext>
                </a:extLst>
              </p:cNvPr>
              <p:cNvSpPr txBox="1">
                <a:spLocks noRot="1" noChangeAspect="1" noMove="1" noResize="1" noEditPoints="1" noAdjustHandles="1" noChangeArrowheads="1" noChangeShapeType="1" noTextEdit="1"/>
              </p:cNvSpPr>
              <p:nvPr/>
            </p:nvSpPr>
            <p:spPr>
              <a:xfrm>
                <a:off x="4525876" y="3863078"/>
                <a:ext cx="4618124" cy="2994922"/>
              </a:xfrm>
              <a:prstGeom prst="rect">
                <a:avLst/>
              </a:prstGeom>
              <a:blipFill>
                <a:blip r:embed="rId4"/>
                <a:stretch>
                  <a:fillRect l="-1979" t="-1629" b="-3462"/>
                </a:stretch>
              </a:blipFill>
            </p:spPr>
            <p:txBody>
              <a:bodyPr/>
              <a:lstStyle/>
              <a:p>
                <a:r>
                  <a:rPr lang="en-US">
                    <a:noFill/>
                  </a:rPr>
                  <a:t> </a:t>
                </a:r>
              </a:p>
            </p:txBody>
          </p:sp>
        </mc:Fallback>
      </mc:AlternateContent>
    </p:spTree>
    <p:extLst>
      <p:ext uri="{BB962C8B-B14F-4D97-AF65-F5344CB8AC3E}">
        <p14:creationId xmlns:p14="http://schemas.microsoft.com/office/powerpoint/2010/main" val="295349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3AC6-F171-4526-B6FE-71B83DC35E7E}"/>
              </a:ext>
            </a:extLst>
          </p:cNvPr>
          <p:cNvSpPr>
            <a:spLocks noGrp="1"/>
          </p:cNvSpPr>
          <p:nvPr>
            <p:ph type="title"/>
          </p:nvPr>
        </p:nvSpPr>
        <p:spPr/>
        <p:txBody>
          <a:bodyPr/>
          <a:lstStyle/>
          <a:p>
            <a:r>
              <a:rPr lang="en-US" sz="3200" b="1" dirty="0"/>
              <a:t>Relevance of Models for Chronic Infections</a:t>
            </a:r>
          </a:p>
        </p:txBody>
      </p:sp>
      <p:sp>
        <p:nvSpPr>
          <p:cNvPr id="4" name="Content Placeholder 3">
            <a:extLst>
              <a:ext uri="{FF2B5EF4-FFF2-40B4-BE49-F238E27FC236}">
                <a16:creationId xmlns:a16="http://schemas.microsoft.com/office/drawing/2014/main" id="{EFC74CD2-F44E-4048-B3EC-18E23FABEC0D}"/>
              </a:ext>
            </a:extLst>
          </p:cNvPr>
          <p:cNvSpPr>
            <a:spLocks noGrp="1"/>
          </p:cNvSpPr>
          <p:nvPr>
            <p:ph idx="1"/>
          </p:nvPr>
        </p:nvSpPr>
        <p:spPr/>
        <p:txBody>
          <a:bodyPr/>
          <a:lstStyle/>
          <a:p>
            <a:r>
              <a:rPr lang="en-US" dirty="0"/>
              <a:t>Long-term chronic infections</a:t>
            </a:r>
          </a:p>
          <a:p>
            <a:pPr lvl="1"/>
            <a:r>
              <a:rPr lang="en-US" dirty="0"/>
              <a:t>HCV (hepatitis c virus)</a:t>
            </a:r>
          </a:p>
          <a:p>
            <a:pPr lvl="1"/>
            <a:r>
              <a:rPr lang="en-US" dirty="0"/>
              <a:t>HPV (human papillomavirus)</a:t>
            </a:r>
          </a:p>
          <a:p>
            <a:r>
              <a:rPr lang="en-US" dirty="0"/>
              <a:t>Short-term highly fatal infections</a:t>
            </a:r>
          </a:p>
          <a:p>
            <a:pPr lvl="1"/>
            <a:r>
              <a:rPr lang="en-US" dirty="0"/>
              <a:t>Ebola</a:t>
            </a:r>
          </a:p>
          <a:p>
            <a:pPr lvl="1"/>
            <a:r>
              <a:rPr lang="en-US" dirty="0"/>
              <a:t>Bovine Spongiform Encephalopathy</a:t>
            </a:r>
          </a:p>
          <a:p>
            <a:endParaRPr lang="en-US" dirty="0"/>
          </a:p>
        </p:txBody>
      </p:sp>
      <p:pic>
        <p:nvPicPr>
          <p:cNvPr id="5" name="Picture 4">
            <a:extLst>
              <a:ext uri="{FF2B5EF4-FFF2-40B4-BE49-F238E27FC236}">
                <a16:creationId xmlns:a16="http://schemas.microsoft.com/office/drawing/2014/main" id="{F70B5152-41F2-4FAA-84E0-C1B86451A388}"/>
              </a:ext>
            </a:extLst>
          </p:cNvPr>
          <p:cNvPicPr>
            <a:picLocks noChangeAspect="1"/>
          </p:cNvPicPr>
          <p:nvPr/>
        </p:nvPicPr>
        <p:blipFill>
          <a:blip r:embed="rId2"/>
          <a:stretch>
            <a:fillRect/>
          </a:stretch>
        </p:blipFill>
        <p:spPr>
          <a:xfrm>
            <a:off x="6196314" y="5033138"/>
            <a:ext cx="2819400" cy="1585913"/>
          </a:xfrm>
          <a:prstGeom prst="rect">
            <a:avLst/>
          </a:prstGeom>
        </p:spPr>
      </p:pic>
      <p:pic>
        <p:nvPicPr>
          <p:cNvPr id="6" name="Picture 5">
            <a:extLst>
              <a:ext uri="{FF2B5EF4-FFF2-40B4-BE49-F238E27FC236}">
                <a16:creationId xmlns:a16="http://schemas.microsoft.com/office/drawing/2014/main" id="{5F3CF305-687C-4636-991D-D8BAAD323CC6}"/>
              </a:ext>
            </a:extLst>
          </p:cNvPr>
          <p:cNvPicPr>
            <a:picLocks noChangeAspect="1"/>
          </p:cNvPicPr>
          <p:nvPr/>
        </p:nvPicPr>
        <p:blipFill>
          <a:blip r:embed="rId3"/>
          <a:stretch>
            <a:fillRect/>
          </a:stretch>
        </p:blipFill>
        <p:spPr>
          <a:xfrm>
            <a:off x="113818" y="4952999"/>
            <a:ext cx="1667511" cy="1845379"/>
          </a:xfrm>
          <a:prstGeom prst="rect">
            <a:avLst/>
          </a:prstGeom>
        </p:spPr>
      </p:pic>
    </p:spTree>
    <p:extLst>
      <p:ext uri="{BB962C8B-B14F-4D97-AF65-F5344CB8AC3E}">
        <p14:creationId xmlns:p14="http://schemas.microsoft.com/office/powerpoint/2010/main" val="2018788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60B85-92FE-4561-804D-7188883665A3}"/>
              </a:ext>
            </a:extLst>
          </p:cNvPr>
          <p:cNvSpPr>
            <a:spLocks noGrp="1"/>
          </p:cNvSpPr>
          <p:nvPr>
            <p:ph type="title"/>
          </p:nvPr>
        </p:nvSpPr>
        <p:spPr/>
        <p:txBody>
          <a:bodyPr/>
          <a:lstStyle/>
          <a:p>
            <a:r>
              <a:rPr lang="en-US" sz="4000" b="1" dirty="0"/>
              <a:t>Models for Infections without Immunity</a:t>
            </a:r>
          </a:p>
        </p:txBody>
      </p:sp>
      <p:sp>
        <p:nvSpPr>
          <p:cNvPr id="4" name="Rectangle 3">
            <a:extLst>
              <a:ext uri="{FF2B5EF4-FFF2-40B4-BE49-F238E27FC236}">
                <a16:creationId xmlns:a16="http://schemas.microsoft.com/office/drawing/2014/main" id="{33DCF929-00A7-48C1-8F1E-B41FBB384D95}"/>
              </a:ext>
            </a:extLst>
          </p:cNvPr>
          <p:cNvSpPr/>
          <p:nvPr/>
        </p:nvSpPr>
        <p:spPr>
          <a:xfrm>
            <a:off x="2645375" y="20574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sp>
        <p:nvSpPr>
          <p:cNvPr id="9" name="Rectangle 8">
            <a:extLst>
              <a:ext uri="{FF2B5EF4-FFF2-40B4-BE49-F238E27FC236}">
                <a16:creationId xmlns:a16="http://schemas.microsoft.com/office/drawing/2014/main" id="{DD077B70-2146-4DE0-B455-389CF3B285B0}"/>
              </a:ext>
            </a:extLst>
          </p:cNvPr>
          <p:cNvSpPr/>
          <p:nvPr/>
        </p:nvSpPr>
        <p:spPr>
          <a:xfrm>
            <a:off x="5105400" y="20565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dirty="0"/>
          </a:p>
        </p:txBody>
      </p:sp>
      <p:cxnSp>
        <p:nvCxnSpPr>
          <p:cNvPr id="15" name="Straight Arrow Connector 14">
            <a:extLst>
              <a:ext uri="{FF2B5EF4-FFF2-40B4-BE49-F238E27FC236}">
                <a16:creationId xmlns:a16="http://schemas.microsoft.com/office/drawing/2014/main" id="{7A5BB2C7-7BD1-43C6-91AF-609359AA84DA}"/>
              </a:ext>
            </a:extLst>
          </p:cNvPr>
          <p:cNvCxnSpPr>
            <a:cxnSpLocks/>
            <a:stCxn id="4" idx="3"/>
            <a:endCxn id="9" idx="1"/>
          </p:cNvCxnSpPr>
          <p:nvPr/>
        </p:nvCxnSpPr>
        <p:spPr>
          <a:xfrm flipV="1">
            <a:off x="3712160" y="25518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E2E22C91-653D-418C-B3DE-5088E0773BB4}"/>
              </a:ext>
            </a:extLst>
          </p:cNvPr>
          <p:cNvSpPr/>
          <p:nvPr/>
        </p:nvSpPr>
        <p:spPr>
          <a:xfrm>
            <a:off x="4191000" y="2071806"/>
            <a:ext cx="506870" cy="523220"/>
          </a:xfrm>
          <a:prstGeom prst="rect">
            <a:avLst/>
          </a:prstGeom>
        </p:spPr>
        <p:txBody>
          <a:bodyPr wrap="none">
            <a:spAutoFit/>
          </a:bodyPr>
          <a:lstStyle/>
          <a:p>
            <a:r>
              <a:rPr lang="en-US" sz="2800" b="1" i="1" dirty="0"/>
              <a:t>βI</a:t>
            </a:r>
            <a:endParaRPr lang="en-US" dirty="0"/>
          </a:p>
        </p:txBody>
      </p:sp>
      <p:sp>
        <p:nvSpPr>
          <p:cNvPr id="18" name="Rectangle 17">
            <a:extLst>
              <a:ext uri="{FF2B5EF4-FFF2-40B4-BE49-F238E27FC236}">
                <a16:creationId xmlns:a16="http://schemas.microsoft.com/office/drawing/2014/main" id="{84530421-BCA8-4E89-B5D9-E600E5C4ED12}"/>
              </a:ext>
            </a:extLst>
          </p:cNvPr>
          <p:cNvSpPr/>
          <p:nvPr/>
        </p:nvSpPr>
        <p:spPr>
          <a:xfrm>
            <a:off x="4251914" y="2728016"/>
            <a:ext cx="385042" cy="523220"/>
          </a:xfrm>
          <a:prstGeom prst="rect">
            <a:avLst/>
          </a:prstGeom>
        </p:spPr>
        <p:txBody>
          <a:bodyPr wrap="none">
            <a:spAutoFit/>
          </a:bodyPr>
          <a:lstStyle/>
          <a:p>
            <a:r>
              <a:rPr lang="el-GR" sz="2800" b="1" i="1" dirty="0"/>
              <a:t>γ</a:t>
            </a:r>
            <a:endParaRPr lang="en-US"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4E9B68B-83A1-44C5-BEBE-366F3F37183F}"/>
                  </a:ext>
                </a:extLst>
              </p:cNvPr>
              <p:cNvSpPr txBox="1"/>
              <p:nvPr/>
            </p:nvSpPr>
            <p:spPr>
              <a:xfrm>
                <a:off x="156397" y="3837224"/>
                <a:ext cx="3958403"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l-GR" sz="2800" i="1">
                          <a:latin typeface="Cambria Math" panose="02040503050406030204" pitchFamily="18" charset="0"/>
                        </a:rPr>
                        <m:t>β</m:t>
                      </m:r>
                      <m:r>
                        <a:rPr lang="en-US" sz="2800" i="1">
                          <a:latin typeface="Cambria Math" panose="02040503050406030204" pitchFamily="18" charset="0"/>
                        </a:rPr>
                        <m:t>𝑆𝐼</m:t>
                      </m:r>
                    </m:oMath>
                  </m:oMathPara>
                </a14:m>
                <a:endParaRPr lang="en-US" sz="2800" dirty="0">
                  <a:latin typeface="+mn-lt"/>
                </a:endParaRPr>
              </a:p>
            </p:txBody>
          </p:sp>
        </mc:Choice>
        <mc:Fallback xmlns="">
          <p:sp>
            <p:nvSpPr>
              <p:cNvPr id="19" name="TextBox 18">
                <a:extLst>
                  <a:ext uri="{FF2B5EF4-FFF2-40B4-BE49-F238E27FC236}">
                    <a16:creationId xmlns:a16="http://schemas.microsoft.com/office/drawing/2014/main" id="{64E9B68B-83A1-44C5-BEBE-366F3F37183F}"/>
                  </a:ext>
                </a:extLst>
              </p:cNvPr>
              <p:cNvSpPr txBox="1">
                <a:spLocks noRot="1" noChangeAspect="1" noMove="1" noResize="1" noEditPoints="1" noAdjustHandles="1" noChangeArrowheads="1" noChangeShapeType="1" noTextEdit="1"/>
              </p:cNvSpPr>
              <p:nvPr/>
            </p:nvSpPr>
            <p:spPr>
              <a:xfrm>
                <a:off x="156397" y="3837224"/>
                <a:ext cx="3958403" cy="91037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E129CC2-19B2-4A64-BE8D-5DA05B05CAEF}"/>
                  </a:ext>
                </a:extLst>
              </p:cNvPr>
              <p:cNvSpPr txBox="1"/>
              <p:nvPr/>
            </p:nvSpPr>
            <p:spPr>
              <a:xfrm>
                <a:off x="232597" y="4847117"/>
                <a:ext cx="3958403"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β</m:t>
                      </m:r>
                      <m:r>
                        <a:rPr lang="en-US" sz="2800" i="1">
                          <a:latin typeface="Cambria Math" panose="02040503050406030204" pitchFamily="18" charset="0"/>
                        </a:rPr>
                        <m:t>𝑆𝐼</m:t>
                      </m:r>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20" name="TextBox 19">
                <a:extLst>
                  <a:ext uri="{FF2B5EF4-FFF2-40B4-BE49-F238E27FC236}">
                    <a16:creationId xmlns:a16="http://schemas.microsoft.com/office/drawing/2014/main" id="{1E129CC2-19B2-4A64-BE8D-5DA05B05CAEF}"/>
                  </a:ext>
                </a:extLst>
              </p:cNvPr>
              <p:cNvSpPr txBox="1">
                <a:spLocks noRot="1" noChangeAspect="1" noMove="1" noResize="1" noEditPoints="1" noAdjustHandles="1" noChangeArrowheads="1" noChangeShapeType="1" noTextEdit="1"/>
              </p:cNvSpPr>
              <p:nvPr/>
            </p:nvSpPr>
            <p:spPr>
              <a:xfrm>
                <a:off x="232597" y="4847117"/>
                <a:ext cx="3958403" cy="9103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A51169-6145-4C34-84B4-0A1C84ADAC12}"/>
                  </a:ext>
                </a:extLst>
              </p:cNvPr>
              <p:cNvSpPr txBox="1"/>
              <p:nvPr/>
            </p:nvSpPr>
            <p:spPr>
              <a:xfrm>
                <a:off x="4114800" y="3863078"/>
                <a:ext cx="4872803" cy="2986202"/>
              </a:xfrm>
              <a:prstGeom prst="rect">
                <a:avLst/>
              </a:prstGeom>
              <a:noFill/>
            </p:spPr>
            <p:txBody>
              <a:bodyPr wrap="square" rtlCol="0">
                <a:spAutoFit/>
              </a:bodyPr>
              <a:lstStyle/>
              <a:p>
                <a:r>
                  <a:rPr lang="en-US" sz="2400" b="1" dirty="0">
                    <a:latin typeface="+mj-lt"/>
                  </a:rPr>
                  <a:t>What is the endemic equilibrium?</a:t>
                </a:r>
              </a:p>
              <a:p>
                <a:endParaRPr lang="en-US"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m:rPr>
                                  <m:sty m:val="p"/>
                                </m:rPr>
                                <a:rPr lang="el-GR" sz="2400" i="1">
                                  <a:latin typeface="Cambria Math" panose="02040503050406030204" pitchFamily="18" charset="0"/>
                                </a:rPr>
                                <m:t>γ</m:t>
                              </m:r>
                            </m:num>
                            <m:den>
                              <m:r>
                                <m:rPr>
                                  <m:sty m:val="p"/>
                                </m:rPr>
                                <a:rPr lang="el-GR" sz="2400" i="1">
                                  <a:latin typeface="Cambria Math" panose="02040503050406030204" pitchFamily="18" charset="0"/>
                                </a:rPr>
                                <m:t>β</m:t>
                              </m:r>
                            </m:den>
                          </m:f>
                          <m:r>
                            <a:rPr lang="en-US" sz="2400" b="0" i="1" smtClean="0">
                              <a:latin typeface="Cambria Math" panose="02040503050406030204" pitchFamily="18" charset="0"/>
                            </a:rPr>
                            <m:t> , 1−</m:t>
                          </m:r>
                          <m:f>
                            <m:fPr>
                              <m:ctrlPr>
                                <a:rPr lang="en-US" sz="2400" i="1">
                                  <a:latin typeface="Cambria Math" panose="02040503050406030204" pitchFamily="18" charset="0"/>
                                </a:rPr>
                              </m:ctrlPr>
                            </m:fPr>
                            <m:num>
                              <m:r>
                                <m:rPr>
                                  <m:sty m:val="p"/>
                                </m:rPr>
                                <a:rPr lang="el-GR" sz="2400" i="1">
                                  <a:latin typeface="Cambria Math" panose="02040503050406030204" pitchFamily="18" charset="0"/>
                                </a:rPr>
                                <m:t>γ</m:t>
                              </m:r>
                            </m:num>
                            <m:den>
                              <m:r>
                                <m:rPr>
                                  <m:sty m:val="p"/>
                                </m:rPr>
                                <a:rPr lang="el-GR" sz="2400" i="1">
                                  <a:latin typeface="Cambria Math" panose="02040503050406030204" pitchFamily="18" charset="0"/>
                                </a:rPr>
                                <m:t>β</m:t>
                              </m:r>
                            </m:den>
                          </m:f>
                        </m:e>
                      </m:d>
                    </m:oMath>
                  </m:oMathPara>
                </a14:m>
                <a:endParaRPr lang="en-US" sz="2400" b="1" dirty="0">
                  <a:latin typeface="+mj-lt"/>
                </a:endParaRPr>
              </a:p>
              <a:p>
                <a:endParaRPr lang="en-US" sz="2400" b="1" dirty="0">
                  <a:latin typeface="+mj-lt"/>
                </a:endParaRPr>
              </a:p>
              <a:p>
                <a:r>
                  <a:rPr lang="en-US" sz="2400" b="1" dirty="0">
                    <a:latin typeface="+mj-lt"/>
                  </a:rPr>
                  <a:t>When R</a:t>
                </a:r>
                <a:r>
                  <a:rPr lang="en-US" sz="2400" b="1" baseline="-25000" dirty="0">
                    <a:latin typeface="+mj-lt"/>
                  </a:rPr>
                  <a:t>0 </a:t>
                </a:r>
                <a:r>
                  <a:rPr lang="en-US" sz="2400" b="1" dirty="0">
                    <a:latin typeface="+mj-lt"/>
                  </a:rPr>
                  <a:t>&gt;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β</m:t>
                        </m:r>
                      </m:num>
                      <m:den>
                        <m:r>
                          <m:rPr>
                            <m:sty m:val="p"/>
                          </m:rPr>
                          <a:rPr lang="el-GR" sz="2400" i="1">
                            <a:latin typeface="Cambria Math" panose="02040503050406030204" pitchFamily="18" charset="0"/>
                          </a:rPr>
                          <m:t>γ</m:t>
                        </m:r>
                      </m:den>
                    </m:f>
                  </m:oMath>
                </a14:m>
                <a:r>
                  <a:rPr lang="en-US" sz="2400" b="1" dirty="0">
                    <a:latin typeface="+mj-lt"/>
                  </a:rPr>
                  <a:t> and endemic equilibrium reached w/o oscillations</a:t>
                </a:r>
                <a:endParaRPr lang="en-US" sz="2400" b="1" dirty="0">
                  <a:latin typeface="+mn-lt"/>
                </a:endParaRPr>
              </a:p>
            </p:txBody>
          </p:sp>
        </mc:Choice>
        <mc:Fallback xmlns="">
          <p:sp>
            <p:nvSpPr>
              <p:cNvPr id="22" name="TextBox 21">
                <a:extLst>
                  <a:ext uri="{FF2B5EF4-FFF2-40B4-BE49-F238E27FC236}">
                    <a16:creationId xmlns:a16="http://schemas.microsoft.com/office/drawing/2014/main" id="{0FA51169-6145-4C34-84B4-0A1C84ADAC12}"/>
                  </a:ext>
                </a:extLst>
              </p:cNvPr>
              <p:cNvSpPr txBox="1">
                <a:spLocks noRot="1" noChangeAspect="1" noMove="1" noResize="1" noEditPoints="1" noAdjustHandles="1" noChangeArrowheads="1" noChangeShapeType="1" noTextEdit="1"/>
              </p:cNvSpPr>
              <p:nvPr/>
            </p:nvSpPr>
            <p:spPr>
              <a:xfrm>
                <a:off x="4114800" y="3863078"/>
                <a:ext cx="4872803" cy="2986202"/>
              </a:xfrm>
              <a:prstGeom prst="rect">
                <a:avLst/>
              </a:prstGeom>
              <a:blipFill>
                <a:blip r:embed="rId4"/>
                <a:stretch>
                  <a:fillRect l="-1877" t="-1633" r="-375" b="-3673"/>
                </a:stretch>
              </a:blipFill>
            </p:spPr>
            <p:txBody>
              <a:bodyPr/>
              <a:lstStyle/>
              <a:p>
                <a:r>
                  <a:rPr lang="en-US">
                    <a:noFill/>
                  </a:rPr>
                  <a:t> </a:t>
                </a:r>
              </a:p>
            </p:txBody>
          </p:sp>
        </mc:Fallback>
      </mc:AlternateContent>
      <p:cxnSp>
        <p:nvCxnSpPr>
          <p:cNvPr id="14" name="Connector: Elbow 13">
            <a:extLst>
              <a:ext uri="{FF2B5EF4-FFF2-40B4-BE49-F238E27FC236}">
                <a16:creationId xmlns:a16="http://schemas.microsoft.com/office/drawing/2014/main" id="{183C8647-4D18-4A99-A537-F904D0AE9B29}"/>
              </a:ext>
            </a:extLst>
          </p:cNvPr>
          <p:cNvCxnSpPr>
            <a:cxnSpLocks/>
            <a:stCxn id="9" idx="3"/>
            <a:endCxn id="4" idx="1"/>
          </p:cNvCxnSpPr>
          <p:nvPr/>
        </p:nvCxnSpPr>
        <p:spPr>
          <a:xfrm flipH="1">
            <a:off x="2645375" y="2551866"/>
            <a:ext cx="3526810" cy="834"/>
          </a:xfrm>
          <a:prstGeom prst="bentConnector5">
            <a:avLst>
              <a:gd name="adj1" fmla="val -6482"/>
              <a:gd name="adj2" fmla="val 86898561"/>
              <a:gd name="adj3" fmla="val 10648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32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SIR model with demography: </a:t>
            </a:r>
            <a:br>
              <a:rPr lang="en-US" b="1" dirty="0"/>
            </a:br>
            <a:r>
              <a:rPr lang="en-US" b="1" u="sng" dirty="0"/>
              <a:t>Waning Immunity</a:t>
            </a:r>
            <a:endParaRPr lang="en-US" b="1" dirty="0"/>
          </a:p>
        </p:txBody>
      </p:sp>
      <p:sp>
        <p:nvSpPr>
          <p:cNvPr id="16" name="Rectangle 15">
            <a:extLst>
              <a:ext uri="{FF2B5EF4-FFF2-40B4-BE49-F238E27FC236}">
                <a16:creationId xmlns:a16="http://schemas.microsoft.com/office/drawing/2014/main" id="{044EF0E8-170A-4AF0-8188-19CCD2D81FB6}"/>
              </a:ext>
            </a:extLst>
          </p:cNvPr>
          <p:cNvSpPr/>
          <p:nvPr/>
        </p:nvSpPr>
        <p:spPr>
          <a:xfrm>
            <a:off x="1654775" y="2133600"/>
            <a:ext cx="106678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S</a:t>
            </a:r>
            <a:endParaRPr lang="en-US" b="1" dirty="0"/>
          </a:p>
        </p:txBody>
      </p:sp>
      <p:cxnSp>
        <p:nvCxnSpPr>
          <p:cNvPr id="18" name="Straight Arrow Connector 17">
            <a:extLst>
              <a:ext uri="{FF2B5EF4-FFF2-40B4-BE49-F238E27FC236}">
                <a16:creationId xmlns:a16="http://schemas.microsoft.com/office/drawing/2014/main" id="{E05B80B8-A9A5-4C9B-AE42-3478DB2A64ED}"/>
              </a:ext>
            </a:extLst>
          </p:cNvPr>
          <p:cNvCxnSpPr>
            <a:stCxn id="16" idx="2"/>
          </p:cNvCxnSpPr>
          <p:nvPr/>
        </p:nvCxnSpPr>
        <p:spPr>
          <a:xfrm>
            <a:off x="2188168" y="3124200"/>
            <a:ext cx="376170" cy="609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D4FE0D4-769D-4CB6-9885-8AFED627AEA0}"/>
              </a:ext>
            </a:extLst>
          </p:cNvPr>
          <p:cNvSpPr/>
          <p:nvPr/>
        </p:nvSpPr>
        <p:spPr>
          <a:xfrm>
            <a:off x="1948207" y="3135630"/>
            <a:ext cx="391454" cy="523220"/>
          </a:xfrm>
          <a:prstGeom prst="rect">
            <a:avLst/>
          </a:prstGeom>
        </p:spPr>
        <p:txBody>
          <a:bodyPr wrap="none">
            <a:spAutoFit/>
          </a:bodyPr>
          <a:lstStyle/>
          <a:p>
            <a:r>
              <a:rPr lang="en-US" sz="2800" b="1" i="1" dirty="0"/>
              <a:t>µ</a:t>
            </a:r>
            <a:endParaRPr lang="en-US" dirty="0"/>
          </a:p>
        </p:txBody>
      </p:sp>
      <p:cxnSp>
        <p:nvCxnSpPr>
          <p:cNvPr id="24" name="Straight Arrow Connector 23">
            <a:extLst>
              <a:ext uri="{FF2B5EF4-FFF2-40B4-BE49-F238E27FC236}">
                <a16:creationId xmlns:a16="http://schemas.microsoft.com/office/drawing/2014/main" id="{A2F0E0DF-CAEF-44D8-88E4-9DCFAD12585F}"/>
              </a:ext>
            </a:extLst>
          </p:cNvPr>
          <p:cNvCxnSpPr>
            <a:cxnSpLocks/>
            <a:endCxn id="16" idx="1"/>
          </p:cNvCxnSpPr>
          <p:nvPr/>
        </p:nvCxnSpPr>
        <p:spPr>
          <a:xfrm>
            <a:off x="964138" y="2628066"/>
            <a:ext cx="690637"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536770E-B4BD-44EA-B0DF-E45A517747C7}"/>
              </a:ext>
            </a:extLst>
          </p:cNvPr>
          <p:cNvSpPr/>
          <p:nvPr/>
        </p:nvSpPr>
        <p:spPr>
          <a:xfrm>
            <a:off x="609600" y="2366456"/>
            <a:ext cx="404278" cy="523220"/>
          </a:xfrm>
          <a:prstGeom prst="rect">
            <a:avLst/>
          </a:prstGeom>
        </p:spPr>
        <p:txBody>
          <a:bodyPr wrap="none">
            <a:spAutoFit/>
          </a:bodyPr>
          <a:lstStyle/>
          <a:p>
            <a:r>
              <a:rPr lang="en-US" sz="2800" b="1" i="1" dirty="0">
                <a:solidFill>
                  <a:srgbClr val="00B050"/>
                </a:solidFill>
              </a:rPr>
              <a:t>µ</a:t>
            </a:r>
            <a:endParaRPr lang="en-US" dirty="0">
              <a:solidFill>
                <a:srgbClr val="00B050"/>
              </a:solidFill>
            </a:endParaRPr>
          </a:p>
        </p:txBody>
      </p:sp>
      <p:sp>
        <p:nvSpPr>
          <p:cNvPr id="26" name="Rectangle 25">
            <a:extLst>
              <a:ext uri="{FF2B5EF4-FFF2-40B4-BE49-F238E27FC236}">
                <a16:creationId xmlns:a16="http://schemas.microsoft.com/office/drawing/2014/main" id="{4A285705-5452-446C-8A95-B2DB834A2E5F}"/>
              </a:ext>
            </a:extLst>
          </p:cNvPr>
          <p:cNvSpPr/>
          <p:nvPr/>
        </p:nvSpPr>
        <p:spPr>
          <a:xfrm>
            <a:off x="4114800" y="2132766"/>
            <a:ext cx="1066785"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0" b="1" dirty="0"/>
              <a:t>I</a:t>
            </a:r>
            <a:endParaRPr lang="en-US" b="1" dirty="0"/>
          </a:p>
        </p:txBody>
      </p:sp>
      <p:sp>
        <p:nvSpPr>
          <p:cNvPr id="28" name="Rectangle 27">
            <a:extLst>
              <a:ext uri="{FF2B5EF4-FFF2-40B4-BE49-F238E27FC236}">
                <a16:creationId xmlns:a16="http://schemas.microsoft.com/office/drawing/2014/main" id="{91477AF6-6959-44E0-8696-ECB65A20878E}"/>
              </a:ext>
            </a:extLst>
          </p:cNvPr>
          <p:cNvSpPr/>
          <p:nvPr/>
        </p:nvSpPr>
        <p:spPr>
          <a:xfrm>
            <a:off x="6574825" y="2132766"/>
            <a:ext cx="1066785"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t>R</a:t>
            </a:r>
            <a:endParaRPr lang="en-US" b="1" dirty="0"/>
          </a:p>
        </p:txBody>
      </p:sp>
      <p:cxnSp>
        <p:nvCxnSpPr>
          <p:cNvPr id="29" name="Straight Arrow Connector 28">
            <a:extLst>
              <a:ext uri="{FF2B5EF4-FFF2-40B4-BE49-F238E27FC236}">
                <a16:creationId xmlns:a16="http://schemas.microsoft.com/office/drawing/2014/main" id="{45EE64DC-2903-4110-BF1A-55C87CAF6D10}"/>
              </a:ext>
            </a:extLst>
          </p:cNvPr>
          <p:cNvCxnSpPr>
            <a:cxnSpLocks/>
            <a:stCxn id="26" idx="2"/>
          </p:cNvCxnSpPr>
          <p:nvPr/>
        </p:nvCxnSpPr>
        <p:spPr>
          <a:xfrm>
            <a:off x="4648193" y="3123366"/>
            <a:ext cx="387538"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01DAB56-B1A6-4451-9A10-27B20D03320F}"/>
              </a:ext>
            </a:extLst>
          </p:cNvPr>
          <p:cNvSpPr/>
          <p:nvPr/>
        </p:nvSpPr>
        <p:spPr>
          <a:xfrm>
            <a:off x="4419600" y="3135630"/>
            <a:ext cx="391454" cy="523220"/>
          </a:xfrm>
          <a:prstGeom prst="rect">
            <a:avLst/>
          </a:prstGeom>
        </p:spPr>
        <p:txBody>
          <a:bodyPr wrap="none">
            <a:spAutoFit/>
          </a:bodyPr>
          <a:lstStyle/>
          <a:p>
            <a:r>
              <a:rPr lang="en-US" sz="2800" b="1" i="1" dirty="0"/>
              <a:t>µ</a:t>
            </a:r>
            <a:endParaRPr lang="en-US" dirty="0"/>
          </a:p>
        </p:txBody>
      </p:sp>
      <p:cxnSp>
        <p:nvCxnSpPr>
          <p:cNvPr id="31" name="Straight Arrow Connector 30">
            <a:extLst>
              <a:ext uri="{FF2B5EF4-FFF2-40B4-BE49-F238E27FC236}">
                <a16:creationId xmlns:a16="http://schemas.microsoft.com/office/drawing/2014/main" id="{0C9C6BE1-F0AF-4159-9B5F-5DA6698C369E}"/>
              </a:ext>
            </a:extLst>
          </p:cNvPr>
          <p:cNvCxnSpPr>
            <a:cxnSpLocks/>
            <a:stCxn id="28" idx="2"/>
          </p:cNvCxnSpPr>
          <p:nvPr/>
        </p:nvCxnSpPr>
        <p:spPr>
          <a:xfrm>
            <a:off x="7108218" y="3123366"/>
            <a:ext cx="435582" cy="6104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F4F2D11-D283-4E2F-A24E-7F04EA038021}"/>
              </a:ext>
            </a:extLst>
          </p:cNvPr>
          <p:cNvSpPr/>
          <p:nvPr/>
        </p:nvSpPr>
        <p:spPr>
          <a:xfrm>
            <a:off x="6927669" y="3135630"/>
            <a:ext cx="391454" cy="523220"/>
          </a:xfrm>
          <a:prstGeom prst="rect">
            <a:avLst/>
          </a:prstGeom>
        </p:spPr>
        <p:txBody>
          <a:bodyPr wrap="none">
            <a:spAutoFit/>
          </a:bodyPr>
          <a:lstStyle/>
          <a:p>
            <a:r>
              <a:rPr lang="en-US" sz="2800" b="1" i="1" dirty="0"/>
              <a:t>µ</a:t>
            </a:r>
            <a:endParaRPr lang="en-US" dirty="0"/>
          </a:p>
        </p:txBody>
      </p:sp>
      <p:cxnSp>
        <p:nvCxnSpPr>
          <p:cNvPr id="33" name="Straight Arrow Connector 32">
            <a:extLst>
              <a:ext uri="{FF2B5EF4-FFF2-40B4-BE49-F238E27FC236}">
                <a16:creationId xmlns:a16="http://schemas.microsoft.com/office/drawing/2014/main" id="{10EA4063-4D19-49E5-ADF5-A19F855C1C99}"/>
              </a:ext>
            </a:extLst>
          </p:cNvPr>
          <p:cNvCxnSpPr>
            <a:cxnSpLocks/>
            <a:stCxn id="16" idx="3"/>
            <a:endCxn id="26" idx="1"/>
          </p:cNvCxnSpPr>
          <p:nvPr/>
        </p:nvCxnSpPr>
        <p:spPr>
          <a:xfrm flipV="1">
            <a:off x="2721560" y="2628066"/>
            <a:ext cx="1393240" cy="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1424682-CEF9-4387-988F-333916D70468}"/>
              </a:ext>
            </a:extLst>
          </p:cNvPr>
          <p:cNvCxnSpPr>
            <a:cxnSpLocks/>
            <a:stCxn id="26" idx="3"/>
            <a:endCxn id="28" idx="1"/>
          </p:cNvCxnSpPr>
          <p:nvPr/>
        </p:nvCxnSpPr>
        <p:spPr>
          <a:xfrm>
            <a:off x="5181585" y="2628066"/>
            <a:ext cx="139324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F6A13D4-63FE-43AE-AD0E-1C1D97C3D770}"/>
              </a:ext>
            </a:extLst>
          </p:cNvPr>
          <p:cNvSpPr/>
          <p:nvPr/>
        </p:nvSpPr>
        <p:spPr>
          <a:xfrm>
            <a:off x="3078459" y="2148006"/>
            <a:ext cx="506870" cy="523220"/>
          </a:xfrm>
          <a:prstGeom prst="rect">
            <a:avLst/>
          </a:prstGeom>
        </p:spPr>
        <p:txBody>
          <a:bodyPr wrap="none">
            <a:spAutoFit/>
          </a:bodyPr>
          <a:lstStyle/>
          <a:p>
            <a:r>
              <a:rPr lang="en-US" sz="2800" b="1" i="1" dirty="0"/>
              <a:t>βI</a:t>
            </a:r>
            <a:endParaRPr lang="en-US" dirty="0"/>
          </a:p>
        </p:txBody>
      </p:sp>
      <p:sp>
        <p:nvSpPr>
          <p:cNvPr id="36" name="Rectangle 35">
            <a:extLst>
              <a:ext uri="{FF2B5EF4-FFF2-40B4-BE49-F238E27FC236}">
                <a16:creationId xmlns:a16="http://schemas.microsoft.com/office/drawing/2014/main" id="{EF246FD0-334F-48E9-94FC-279BF9FC6865}"/>
              </a:ext>
            </a:extLst>
          </p:cNvPr>
          <p:cNvSpPr/>
          <p:nvPr/>
        </p:nvSpPr>
        <p:spPr>
          <a:xfrm>
            <a:off x="5685684" y="2092552"/>
            <a:ext cx="385042" cy="523220"/>
          </a:xfrm>
          <a:prstGeom prst="rect">
            <a:avLst/>
          </a:prstGeom>
        </p:spPr>
        <p:txBody>
          <a:bodyPr wrap="none">
            <a:spAutoFit/>
          </a:bodyPr>
          <a:lstStyle/>
          <a:p>
            <a:r>
              <a:rPr lang="el-GR" sz="2800" b="1" i="1" dirty="0"/>
              <a:t>γ</a:t>
            </a: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75B731A0-1038-4560-8E1E-3926407DDC4B}"/>
                  </a:ext>
                </a:extLst>
              </p:cNvPr>
              <p:cNvSpPr txBox="1"/>
              <p:nvPr/>
            </p:nvSpPr>
            <p:spPr>
              <a:xfrm>
                <a:off x="0" y="3690263"/>
                <a:ext cx="4423523"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𝑑𝑆</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solidFill>
                            <a:srgbClr val="00B050"/>
                          </a:solidFill>
                          <a:latin typeface="Cambria Math" panose="02040503050406030204" pitchFamily="18" charset="0"/>
                        </a:rPr>
                        <m:t>μ</m:t>
                      </m:r>
                      <m:r>
                        <a:rPr lang="en-US" sz="2800" b="0" i="1" smtClean="0">
                          <a:solidFill>
                            <a:srgbClr val="00B050"/>
                          </a:solidFill>
                          <a:latin typeface="Cambria Math" panose="02040503050406030204" pitchFamily="18" charset="0"/>
                        </a:rPr>
                        <m:t>+</m:t>
                      </m:r>
                      <m:r>
                        <a:rPr lang="el-GR" sz="2800" i="1">
                          <a:latin typeface="Cambria Math" panose="02040503050406030204" pitchFamily="18" charset="0"/>
                          <a:ea typeface="Cambria Math" panose="02040503050406030204" pitchFamily="18" charset="0"/>
                        </a:rPr>
                        <m:t>𝜔</m:t>
                      </m:r>
                      <m:r>
                        <a:rPr lang="en-US" sz="2800" i="1">
                          <a:latin typeface="Cambria Math" panose="02040503050406030204" pitchFamily="18" charset="0"/>
                        </a:rPr>
                        <m:t>𝑅</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𝑆</m:t>
                      </m:r>
                    </m:oMath>
                  </m:oMathPara>
                </a14:m>
                <a:endParaRPr lang="en-US" sz="2800" dirty="0">
                  <a:latin typeface="+mn-lt"/>
                </a:endParaRPr>
              </a:p>
            </p:txBody>
          </p:sp>
        </mc:Choice>
        <mc:Fallback xmlns="">
          <p:sp>
            <p:nvSpPr>
              <p:cNvPr id="37" name="TextBox 36">
                <a:extLst>
                  <a:ext uri="{FF2B5EF4-FFF2-40B4-BE49-F238E27FC236}">
                    <a16:creationId xmlns:a16="http://schemas.microsoft.com/office/drawing/2014/main" id="{75B731A0-1038-4560-8E1E-3926407DDC4B}"/>
                  </a:ext>
                </a:extLst>
              </p:cNvPr>
              <p:cNvSpPr txBox="1">
                <a:spLocks noRot="1" noChangeAspect="1" noMove="1" noResize="1" noEditPoints="1" noAdjustHandles="1" noChangeArrowheads="1" noChangeShapeType="1" noTextEdit="1"/>
              </p:cNvSpPr>
              <p:nvPr/>
            </p:nvSpPr>
            <p:spPr>
              <a:xfrm>
                <a:off x="0" y="3690263"/>
                <a:ext cx="4423523" cy="91037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C45FEF8-6C38-4337-A14C-4D12BE568008}"/>
                  </a:ext>
                </a:extLst>
              </p:cNvPr>
              <p:cNvSpPr txBox="1"/>
              <p:nvPr/>
            </p:nvSpPr>
            <p:spPr>
              <a:xfrm>
                <a:off x="0" y="4700156"/>
                <a:ext cx="3496366"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𝑑𝐼</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b="0" i="1" smtClean="0">
                          <a:latin typeface="Cambria Math" panose="02040503050406030204" pitchFamily="18" charset="0"/>
                        </a:rPr>
                        <m:t>β</m:t>
                      </m:r>
                      <m:r>
                        <a:rPr lang="en-US" sz="2800" b="0" i="1" smtClean="0">
                          <a:latin typeface="Cambria Math" panose="02040503050406030204" pitchFamily="18" charset="0"/>
                        </a:rPr>
                        <m:t>𝐼𝑆</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γ</m:t>
                      </m:r>
                      <m:r>
                        <a:rPr lang="en-US" sz="2800" b="0" i="1" smtClean="0">
                          <a:latin typeface="Cambria Math" panose="02040503050406030204" pitchFamily="18" charset="0"/>
                        </a:rPr>
                        <m:t>𝐼</m:t>
                      </m:r>
                      <m:r>
                        <a:rPr lang="en-US" sz="2800" b="0" i="1" smtClean="0">
                          <a:latin typeface="Cambria Math" panose="02040503050406030204" pitchFamily="18" charset="0"/>
                        </a:rPr>
                        <m:t>−</m:t>
                      </m:r>
                      <m:r>
                        <m:rPr>
                          <m:sty m:val="p"/>
                        </m:rPr>
                        <a:rPr lang="el-GR" sz="2800" b="0" i="1" smtClean="0">
                          <a:latin typeface="Cambria Math" panose="02040503050406030204" pitchFamily="18" charset="0"/>
                        </a:rPr>
                        <m:t>μ</m:t>
                      </m:r>
                      <m:r>
                        <a:rPr lang="en-US" sz="2800" b="0" i="1" smtClean="0">
                          <a:latin typeface="Cambria Math" panose="02040503050406030204" pitchFamily="18" charset="0"/>
                        </a:rPr>
                        <m:t>𝐼</m:t>
                      </m:r>
                    </m:oMath>
                  </m:oMathPara>
                </a14:m>
                <a:endParaRPr lang="en-US" sz="2800" dirty="0">
                  <a:latin typeface="+mn-lt"/>
                </a:endParaRPr>
              </a:p>
            </p:txBody>
          </p:sp>
        </mc:Choice>
        <mc:Fallback xmlns="">
          <p:sp>
            <p:nvSpPr>
              <p:cNvPr id="19" name="TextBox 18">
                <a:extLst>
                  <a:ext uri="{FF2B5EF4-FFF2-40B4-BE49-F238E27FC236}">
                    <a16:creationId xmlns:a16="http://schemas.microsoft.com/office/drawing/2014/main" id="{4C45FEF8-6C38-4337-A14C-4D12BE568008}"/>
                  </a:ext>
                </a:extLst>
              </p:cNvPr>
              <p:cNvSpPr txBox="1">
                <a:spLocks noRot="1" noChangeAspect="1" noMove="1" noResize="1" noEditPoints="1" noAdjustHandles="1" noChangeArrowheads="1" noChangeShapeType="1" noTextEdit="1"/>
              </p:cNvSpPr>
              <p:nvPr/>
            </p:nvSpPr>
            <p:spPr>
              <a:xfrm>
                <a:off x="0" y="4700156"/>
                <a:ext cx="3496366" cy="9361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E58D7B4-3DB1-48B6-A6E6-24E4B01A0814}"/>
                  </a:ext>
                </a:extLst>
              </p:cNvPr>
              <p:cNvSpPr txBox="1"/>
              <p:nvPr/>
            </p:nvSpPr>
            <p:spPr>
              <a:xfrm>
                <a:off x="0" y="5693246"/>
                <a:ext cx="3581400" cy="910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b="0" i="1" smtClean="0">
                              <a:latin typeface="Cambria Math" panose="02040503050406030204" pitchFamily="18" charset="0"/>
                            </a:rPr>
                            <m:t>𝑑𝑅</m:t>
                          </m:r>
                        </m:num>
                        <m:den>
                          <m:r>
                            <a:rPr lang="en-US" sz="2800" b="0" i="1" smtClean="0">
                              <a:latin typeface="Cambria Math" panose="02040503050406030204" pitchFamily="18" charset="0"/>
                            </a:rPr>
                            <m:t>𝑑𝑡</m:t>
                          </m:r>
                        </m:den>
                      </m:f>
                      <m:r>
                        <a:rPr lang="en-US" sz="2800" b="0" i="1" smtClean="0">
                          <a:latin typeface="Cambria Math" panose="02040503050406030204" pitchFamily="18" charset="0"/>
                        </a:rPr>
                        <m:t>=</m:t>
                      </m:r>
                      <m:r>
                        <m:rPr>
                          <m:sty m:val="p"/>
                        </m:rPr>
                        <a:rPr lang="el-GR" sz="2800" i="1">
                          <a:latin typeface="Cambria Math" panose="02040503050406030204" pitchFamily="18" charset="0"/>
                        </a:rPr>
                        <m:t>γ</m:t>
                      </m:r>
                      <m:r>
                        <a:rPr lang="en-US" sz="2800" i="1">
                          <a:latin typeface="Cambria Math" panose="02040503050406030204" pitchFamily="18" charset="0"/>
                        </a:rPr>
                        <m:t>𝐼</m:t>
                      </m:r>
                      <m:r>
                        <a:rPr lang="en-US" sz="2800" b="0" i="1" smtClean="0">
                          <a:latin typeface="Cambria Math" panose="02040503050406030204" pitchFamily="18" charset="0"/>
                        </a:rPr>
                        <m:t>−</m:t>
                      </m:r>
                      <m:r>
                        <a:rPr lang="el-GR" sz="2800" i="1" smtClean="0">
                          <a:latin typeface="Cambria Math" panose="02040503050406030204" pitchFamily="18" charset="0"/>
                          <a:ea typeface="Cambria Math" panose="02040503050406030204" pitchFamily="18" charset="0"/>
                        </a:rPr>
                        <m:t>𝜔</m:t>
                      </m:r>
                      <m:r>
                        <a:rPr lang="en-US" sz="2800" i="1">
                          <a:latin typeface="Cambria Math" panose="02040503050406030204" pitchFamily="18" charset="0"/>
                        </a:rPr>
                        <m:t>𝑅</m:t>
                      </m:r>
                      <m:r>
                        <a:rPr lang="en-US" sz="2800" i="1">
                          <a:latin typeface="Cambria Math" panose="02040503050406030204" pitchFamily="18" charset="0"/>
                        </a:rPr>
                        <m:t>−</m:t>
                      </m:r>
                      <m:r>
                        <m:rPr>
                          <m:sty m:val="p"/>
                        </m:rPr>
                        <a:rPr lang="el-GR" sz="2800" i="1">
                          <a:latin typeface="Cambria Math" panose="02040503050406030204" pitchFamily="18" charset="0"/>
                        </a:rPr>
                        <m:t>μ</m:t>
                      </m:r>
                      <m:r>
                        <a:rPr lang="en-US" sz="2800" i="1">
                          <a:latin typeface="Cambria Math" panose="02040503050406030204" pitchFamily="18" charset="0"/>
                        </a:rPr>
                        <m:t>𝑅</m:t>
                      </m:r>
                    </m:oMath>
                  </m:oMathPara>
                </a14:m>
                <a:endParaRPr lang="en-US" sz="2800" dirty="0">
                  <a:latin typeface="+mn-lt"/>
                </a:endParaRPr>
              </a:p>
            </p:txBody>
          </p:sp>
        </mc:Choice>
        <mc:Fallback xmlns="">
          <p:sp>
            <p:nvSpPr>
              <p:cNvPr id="21" name="TextBox 20">
                <a:extLst>
                  <a:ext uri="{FF2B5EF4-FFF2-40B4-BE49-F238E27FC236}">
                    <a16:creationId xmlns:a16="http://schemas.microsoft.com/office/drawing/2014/main" id="{9E58D7B4-3DB1-48B6-A6E6-24E4B01A0814}"/>
                  </a:ext>
                </a:extLst>
              </p:cNvPr>
              <p:cNvSpPr txBox="1">
                <a:spLocks noRot="1" noChangeAspect="1" noMove="1" noResize="1" noEditPoints="1" noAdjustHandles="1" noChangeArrowheads="1" noChangeShapeType="1" noTextEdit="1"/>
              </p:cNvSpPr>
              <p:nvPr/>
            </p:nvSpPr>
            <p:spPr>
              <a:xfrm>
                <a:off x="0" y="5693246"/>
                <a:ext cx="3581400" cy="910377"/>
              </a:xfrm>
              <a:prstGeom prst="rect">
                <a:avLst/>
              </a:prstGeom>
              <a:blipFill>
                <a:blip r:embed="rId4"/>
                <a:stretch>
                  <a:fillRect/>
                </a:stretch>
              </a:blipFill>
            </p:spPr>
            <p:txBody>
              <a:bodyPr/>
              <a:lstStyle/>
              <a:p>
                <a:r>
                  <a:rPr lang="en-US">
                    <a:noFill/>
                  </a:rPr>
                  <a:t> </a:t>
                </a:r>
              </a:p>
            </p:txBody>
          </p:sp>
        </mc:Fallback>
      </mc:AlternateContent>
      <p:cxnSp>
        <p:nvCxnSpPr>
          <p:cNvPr id="6" name="Connector: Elbow 5">
            <a:extLst>
              <a:ext uri="{FF2B5EF4-FFF2-40B4-BE49-F238E27FC236}">
                <a16:creationId xmlns:a16="http://schemas.microsoft.com/office/drawing/2014/main" id="{44A6D18B-BBEB-4DBC-840E-6C5218E76E86}"/>
              </a:ext>
            </a:extLst>
          </p:cNvPr>
          <p:cNvCxnSpPr>
            <a:stCxn id="28" idx="3"/>
            <a:endCxn id="16" idx="0"/>
          </p:cNvCxnSpPr>
          <p:nvPr/>
        </p:nvCxnSpPr>
        <p:spPr>
          <a:xfrm flipH="1" flipV="1">
            <a:off x="2188168" y="2133600"/>
            <a:ext cx="5453442" cy="494466"/>
          </a:xfrm>
          <a:prstGeom prst="bentConnector4">
            <a:avLst>
              <a:gd name="adj1" fmla="val -4192"/>
              <a:gd name="adj2" fmla="val 1464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04A89CE-D7FD-4426-915F-31DA8EDEAC3C}"/>
              </a:ext>
            </a:extLst>
          </p:cNvPr>
          <p:cNvSpPr/>
          <p:nvPr/>
        </p:nvSpPr>
        <p:spPr>
          <a:xfrm>
            <a:off x="7351279" y="1364640"/>
            <a:ext cx="484428" cy="523220"/>
          </a:xfrm>
          <a:prstGeom prst="rect">
            <a:avLst/>
          </a:prstGeom>
        </p:spPr>
        <p:txBody>
          <a:bodyPr wrap="none">
            <a:spAutoFit/>
          </a:bodyPr>
          <a:lstStyle/>
          <a:p>
            <a:r>
              <a:rPr lang="el-GR" sz="2800" b="1" i="1" dirty="0"/>
              <a:t>ω</a:t>
            </a:r>
            <a:endParaRPr lang="en-US" dirty="0"/>
          </a:p>
        </p:txBody>
      </p:sp>
      <p:sp>
        <p:nvSpPr>
          <p:cNvPr id="38" name="TextBox 37">
            <a:extLst>
              <a:ext uri="{FF2B5EF4-FFF2-40B4-BE49-F238E27FC236}">
                <a16:creationId xmlns:a16="http://schemas.microsoft.com/office/drawing/2014/main" id="{45BDC125-2B00-4216-8FAE-8429C902853B}"/>
              </a:ext>
            </a:extLst>
          </p:cNvPr>
          <p:cNvSpPr txBox="1"/>
          <p:nvPr/>
        </p:nvSpPr>
        <p:spPr>
          <a:xfrm>
            <a:off x="4114800" y="3810000"/>
            <a:ext cx="5029200" cy="2677656"/>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mj-lt"/>
              </a:rPr>
              <a:t>When </a:t>
            </a:r>
            <a:r>
              <a:rPr lang="el-GR" sz="2400" b="1" dirty="0">
                <a:latin typeface="+mj-lt"/>
              </a:rPr>
              <a:t>ω</a:t>
            </a:r>
            <a:r>
              <a:rPr lang="en-US" sz="2400" b="1" dirty="0">
                <a:latin typeface="+mj-lt"/>
              </a:rPr>
              <a:t> is 0: SIR with demography</a:t>
            </a:r>
          </a:p>
          <a:p>
            <a:pPr marL="342900" indent="-342900">
              <a:buFont typeface="Arial" panose="020B0604020202020204" pitchFamily="34" charset="0"/>
              <a:buChar char="•"/>
            </a:pPr>
            <a:r>
              <a:rPr lang="en-US" sz="2400" b="1" dirty="0">
                <a:latin typeface="+mj-lt"/>
              </a:rPr>
              <a:t>When </a:t>
            </a:r>
            <a:r>
              <a:rPr lang="el-GR" sz="2400" b="1" dirty="0">
                <a:latin typeface="+mj-lt"/>
              </a:rPr>
              <a:t>ω </a:t>
            </a:r>
            <a:r>
              <a:rPr lang="en-US" sz="2400" b="1" dirty="0">
                <a:latin typeface="+mj-lt"/>
              </a:rPr>
              <a:t>is infinity: SIS with demography</a:t>
            </a:r>
          </a:p>
          <a:p>
            <a:pPr marL="342900" indent="-342900">
              <a:buFont typeface="Arial" panose="020B0604020202020204" pitchFamily="34" charset="0"/>
              <a:buChar char="•"/>
            </a:pPr>
            <a:r>
              <a:rPr lang="en-US" sz="2400" b="1" dirty="0">
                <a:latin typeface="+mj-lt"/>
              </a:rPr>
              <a:t>SIR with demography and waning immunity has oscillations whose period is more complicated to describe (see 2.4)</a:t>
            </a:r>
            <a:endParaRPr lang="el-GR" sz="2400" b="1" dirty="0">
              <a:latin typeface="+mj-lt"/>
            </a:endParaRPr>
          </a:p>
        </p:txBody>
      </p:sp>
    </p:spTree>
    <p:extLst>
      <p:ext uri="{BB962C8B-B14F-4D97-AF65-F5344CB8AC3E}">
        <p14:creationId xmlns:p14="http://schemas.microsoft.com/office/powerpoint/2010/main" val="163097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9" grpId="0"/>
      <p:bldP spid="21" grpId="0"/>
      <p:bldP spid="3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3AC6-F171-4526-B6FE-71B83DC35E7E}"/>
              </a:ext>
            </a:extLst>
          </p:cNvPr>
          <p:cNvSpPr>
            <a:spLocks noGrp="1"/>
          </p:cNvSpPr>
          <p:nvPr>
            <p:ph type="title"/>
          </p:nvPr>
        </p:nvSpPr>
        <p:spPr/>
        <p:txBody>
          <a:bodyPr/>
          <a:lstStyle/>
          <a:p>
            <a:r>
              <a:rPr lang="en-US" sz="3200" b="1" dirty="0"/>
              <a:t>Relevance of Models without Immunity or with Rapidly Waning Immunity</a:t>
            </a:r>
          </a:p>
        </p:txBody>
      </p:sp>
      <p:sp>
        <p:nvSpPr>
          <p:cNvPr id="4" name="Content Placeholder 3">
            <a:extLst>
              <a:ext uri="{FF2B5EF4-FFF2-40B4-BE49-F238E27FC236}">
                <a16:creationId xmlns:a16="http://schemas.microsoft.com/office/drawing/2014/main" id="{EFC74CD2-F44E-4048-B3EC-18E23FABEC0D}"/>
              </a:ext>
            </a:extLst>
          </p:cNvPr>
          <p:cNvSpPr>
            <a:spLocks noGrp="1"/>
          </p:cNvSpPr>
          <p:nvPr>
            <p:ph idx="1"/>
          </p:nvPr>
        </p:nvSpPr>
        <p:spPr/>
        <p:txBody>
          <a:bodyPr/>
          <a:lstStyle/>
          <a:p>
            <a:r>
              <a:rPr lang="en-US" dirty="0"/>
              <a:t>Gonorrhea</a:t>
            </a:r>
          </a:p>
          <a:p>
            <a:r>
              <a:rPr lang="en-US" dirty="0"/>
              <a:t>Syphilis</a:t>
            </a:r>
          </a:p>
        </p:txBody>
      </p:sp>
      <p:pic>
        <p:nvPicPr>
          <p:cNvPr id="3" name="Picture 2">
            <a:extLst>
              <a:ext uri="{FF2B5EF4-FFF2-40B4-BE49-F238E27FC236}">
                <a16:creationId xmlns:a16="http://schemas.microsoft.com/office/drawing/2014/main" id="{03FAE10C-E874-47D8-8E8D-8765122922A7}"/>
              </a:ext>
            </a:extLst>
          </p:cNvPr>
          <p:cNvPicPr>
            <a:picLocks noChangeAspect="1"/>
          </p:cNvPicPr>
          <p:nvPr/>
        </p:nvPicPr>
        <p:blipFill>
          <a:blip r:embed="rId2"/>
          <a:stretch>
            <a:fillRect/>
          </a:stretch>
        </p:blipFill>
        <p:spPr>
          <a:xfrm>
            <a:off x="5715000" y="4800600"/>
            <a:ext cx="3200400" cy="1922253"/>
          </a:xfrm>
          <a:prstGeom prst="rect">
            <a:avLst/>
          </a:prstGeom>
        </p:spPr>
      </p:pic>
      <p:pic>
        <p:nvPicPr>
          <p:cNvPr id="7" name="Picture 6">
            <a:extLst>
              <a:ext uri="{FF2B5EF4-FFF2-40B4-BE49-F238E27FC236}">
                <a16:creationId xmlns:a16="http://schemas.microsoft.com/office/drawing/2014/main" id="{B1EFC8D8-899D-40C9-B895-0D38303FCC58}"/>
              </a:ext>
            </a:extLst>
          </p:cNvPr>
          <p:cNvPicPr>
            <a:picLocks noChangeAspect="1"/>
          </p:cNvPicPr>
          <p:nvPr/>
        </p:nvPicPr>
        <p:blipFill>
          <a:blip r:embed="rId3"/>
          <a:stretch>
            <a:fillRect/>
          </a:stretch>
        </p:blipFill>
        <p:spPr>
          <a:xfrm>
            <a:off x="142876" y="4821237"/>
            <a:ext cx="3286125" cy="1762125"/>
          </a:xfrm>
          <a:prstGeom prst="rect">
            <a:avLst/>
          </a:prstGeom>
        </p:spPr>
      </p:pic>
    </p:spTree>
    <p:extLst>
      <p:ext uri="{BB962C8B-B14F-4D97-AF65-F5344CB8AC3E}">
        <p14:creationId xmlns:p14="http://schemas.microsoft.com/office/powerpoint/2010/main" val="4181691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Learning Objectives</a:t>
            </a:r>
          </a:p>
        </p:txBody>
      </p:sp>
      <p:sp>
        <p:nvSpPr>
          <p:cNvPr id="3" name="Content Placeholder 2"/>
          <p:cNvSpPr>
            <a:spLocks noGrp="1"/>
          </p:cNvSpPr>
          <p:nvPr>
            <p:ph idx="1"/>
          </p:nvPr>
        </p:nvSpPr>
        <p:spPr/>
        <p:txBody>
          <a:bodyPr/>
          <a:lstStyle/>
          <a:p>
            <a:r>
              <a:rPr lang="en-US" sz="2400" dirty="0"/>
              <a:t>Define relevant demographic features for SIR models</a:t>
            </a:r>
          </a:p>
          <a:p>
            <a:r>
              <a:rPr lang="en-US" sz="2400" dirty="0"/>
              <a:t>Compare implications for R0 and equilibrium properties for SIR models with and without demography</a:t>
            </a:r>
          </a:p>
          <a:p>
            <a:r>
              <a:rPr lang="en-US" sz="2400" dirty="0"/>
              <a:t>Consider endemic equilibria and how SIR models predict that prevalence of infections will move towards those equilibria from various initial conditions. For oscillatory equilibria consider drivers of the periods of oscillation</a:t>
            </a:r>
          </a:p>
          <a:p>
            <a:r>
              <a:rPr lang="en-US" sz="2400" dirty="0"/>
              <a:t>Evaluate how average age of infection can be computed from data and from models</a:t>
            </a:r>
          </a:p>
          <a:p>
            <a:r>
              <a:rPr lang="en-US" sz="2400" dirty="0"/>
              <a:t>Compare and contrast related models: SIR models with demography and excess mortality, chronic infection models, models with no or waning immunity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396984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pPr eaLnBrk="1" hangingPunct="1"/>
            <a:r>
              <a:rPr lang="en-US" altLang="en-US" b="1" dirty="0">
                <a:ea typeface="ＭＳ Ｐゴシック" pitchFamily="34" charset="-128"/>
              </a:rPr>
              <a:t>Important Announcements</a:t>
            </a:r>
          </a:p>
        </p:txBody>
      </p:sp>
      <p:sp>
        <p:nvSpPr>
          <p:cNvPr id="70658" name="Content Placeholder 5"/>
          <p:cNvSpPr>
            <a:spLocks noGrp="1"/>
          </p:cNvSpPr>
          <p:nvPr>
            <p:ph idx="1"/>
          </p:nvPr>
        </p:nvSpPr>
        <p:spPr>
          <a:xfrm>
            <a:off x="457200" y="1371600"/>
            <a:ext cx="8382000" cy="4525963"/>
          </a:xfrm>
        </p:spPr>
        <p:txBody>
          <a:bodyPr/>
          <a:lstStyle/>
          <a:p>
            <a:pPr eaLnBrk="1" hangingPunct="1"/>
            <a:endParaRPr lang="en-US" altLang="en-US" sz="2800" dirty="0">
              <a:ea typeface="ＭＳ Ｐゴシック"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Learning Objectives</a:t>
            </a:r>
          </a:p>
        </p:txBody>
      </p:sp>
      <p:sp>
        <p:nvSpPr>
          <p:cNvPr id="3" name="Content Placeholder 2"/>
          <p:cNvSpPr>
            <a:spLocks noGrp="1"/>
          </p:cNvSpPr>
          <p:nvPr>
            <p:ph idx="1"/>
          </p:nvPr>
        </p:nvSpPr>
        <p:spPr/>
        <p:txBody>
          <a:bodyPr/>
          <a:lstStyle/>
          <a:p>
            <a:r>
              <a:rPr lang="en-US" sz="2400" dirty="0"/>
              <a:t>Define relevant demographic features for SIR models</a:t>
            </a:r>
          </a:p>
          <a:p>
            <a:r>
              <a:rPr lang="en-US" sz="2400" dirty="0"/>
              <a:t>Compare implications for R0 and equilibrium properties for SIR models with and without demography</a:t>
            </a:r>
          </a:p>
          <a:p>
            <a:r>
              <a:rPr lang="en-US" sz="2400" dirty="0"/>
              <a:t>Consider endemic equilibria and how SIR models predict that prevalence of infections will move towards those equilibria from various initial conditions. For oscillatory equilibria consider drivers of the periods of oscillation</a:t>
            </a:r>
          </a:p>
          <a:p>
            <a:r>
              <a:rPr lang="en-US" sz="2400" dirty="0"/>
              <a:t>Evaluate how average age of infection can be computed from data and from models</a:t>
            </a:r>
          </a:p>
          <a:p>
            <a:r>
              <a:rPr lang="en-US" sz="2400" dirty="0">
                <a:highlight>
                  <a:srgbClr val="FFFF00"/>
                </a:highlight>
              </a:rPr>
              <a:t>Compare and contrast related models: SIR models with demography and excess mortality, chronic infection models, models with no or waning immunity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55601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962D-68ED-4314-93F7-0B06E3C4A33E}"/>
              </a:ext>
            </a:extLst>
          </p:cNvPr>
          <p:cNvSpPr>
            <a:spLocks noGrp="1"/>
          </p:cNvSpPr>
          <p:nvPr>
            <p:ph type="title"/>
          </p:nvPr>
        </p:nvSpPr>
        <p:spPr/>
        <p:txBody>
          <a:bodyPr/>
          <a:lstStyle/>
          <a:p>
            <a:r>
              <a:rPr lang="en-US" b="1" dirty="0"/>
              <a:t>Motivating Example</a:t>
            </a:r>
          </a:p>
        </p:txBody>
      </p:sp>
      <p:pic>
        <p:nvPicPr>
          <p:cNvPr id="5" name="Picture 4">
            <a:extLst>
              <a:ext uri="{FF2B5EF4-FFF2-40B4-BE49-F238E27FC236}">
                <a16:creationId xmlns:a16="http://schemas.microsoft.com/office/drawing/2014/main" id="{23316A1A-BE02-46D7-A6CB-62011948A449}"/>
              </a:ext>
            </a:extLst>
          </p:cNvPr>
          <p:cNvPicPr>
            <a:picLocks noChangeAspect="1"/>
          </p:cNvPicPr>
          <p:nvPr/>
        </p:nvPicPr>
        <p:blipFill>
          <a:blip r:embed="rId2"/>
          <a:stretch>
            <a:fillRect/>
          </a:stretch>
        </p:blipFill>
        <p:spPr>
          <a:xfrm>
            <a:off x="152400" y="1296766"/>
            <a:ext cx="4099879" cy="4737200"/>
          </a:xfrm>
          <a:prstGeom prst="rect">
            <a:avLst/>
          </a:prstGeom>
        </p:spPr>
      </p:pic>
      <p:pic>
        <p:nvPicPr>
          <p:cNvPr id="6" name="Picture 5">
            <a:extLst>
              <a:ext uri="{FF2B5EF4-FFF2-40B4-BE49-F238E27FC236}">
                <a16:creationId xmlns:a16="http://schemas.microsoft.com/office/drawing/2014/main" id="{C20A5F94-C429-43C6-AB55-7A37FE8F1B94}"/>
              </a:ext>
            </a:extLst>
          </p:cNvPr>
          <p:cNvPicPr>
            <a:picLocks noChangeAspect="1"/>
          </p:cNvPicPr>
          <p:nvPr/>
        </p:nvPicPr>
        <p:blipFill>
          <a:blip r:embed="rId3"/>
          <a:stretch>
            <a:fillRect/>
          </a:stretch>
        </p:blipFill>
        <p:spPr>
          <a:xfrm>
            <a:off x="2259126" y="4495800"/>
            <a:ext cx="6754659" cy="2087562"/>
          </a:xfrm>
          <a:prstGeom prst="rect">
            <a:avLst/>
          </a:prstGeom>
        </p:spPr>
      </p:pic>
    </p:spTree>
    <p:extLst>
      <p:ext uri="{BB962C8B-B14F-4D97-AF65-F5344CB8AC3E}">
        <p14:creationId xmlns:p14="http://schemas.microsoft.com/office/powerpoint/2010/main" val="180649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Demography?</a:t>
            </a:r>
          </a:p>
        </p:txBody>
      </p:sp>
      <p:sp>
        <p:nvSpPr>
          <p:cNvPr id="3" name="Content Placeholder 2"/>
          <p:cNvSpPr>
            <a:spLocks noGrp="1"/>
          </p:cNvSpPr>
          <p:nvPr>
            <p:ph idx="1"/>
          </p:nvPr>
        </p:nvSpPr>
        <p:spPr/>
        <p:txBody>
          <a:bodyPr>
            <a:normAutofit lnSpcReduction="10000"/>
          </a:bodyPr>
          <a:lstStyle/>
          <a:p>
            <a:pPr marL="0" indent="0">
              <a:buNone/>
            </a:pPr>
            <a:r>
              <a:rPr lang="en-US" dirty="0"/>
              <a:t>Demography is </a:t>
            </a:r>
            <a:r>
              <a:rPr lang="en-US" u="sng" dirty="0"/>
              <a:t>the study of human populations</a:t>
            </a:r>
            <a:r>
              <a:rPr lang="en-US" dirty="0"/>
              <a:t> in terms of their size and structure and how processes of birth, death, migration, and aging unfold within them</a:t>
            </a:r>
          </a:p>
          <a:p>
            <a:pPr marL="0" indent="0">
              <a:buNone/>
            </a:pPr>
            <a:endParaRPr lang="en-US" dirty="0"/>
          </a:p>
          <a:p>
            <a:pPr marL="0" indent="0">
              <a:buNone/>
            </a:pPr>
            <a:r>
              <a:rPr lang="en-US" dirty="0"/>
              <a:t>For our purposes today, we are specifically going to </a:t>
            </a:r>
            <a:r>
              <a:rPr lang="en-US" u="sng" dirty="0"/>
              <a:t>focus on birth and death</a:t>
            </a:r>
            <a:r>
              <a:rPr lang="en-US" dirty="0"/>
              <a:t> in the human populations our infectious disease models typically focus on</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441773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Survival Curves</a:t>
            </a:r>
          </a:p>
        </p:txBody>
      </p:sp>
      <p:cxnSp>
        <p:nvCxnSpPr>
          <p:cNvPr id="5" name="Straight Connector 4">
            <a:extLst>
              <a:ext uri="{FF2B5EF4-FFF2-40B4-BE49-F238E27FC236}">
                <a16:creationId xmlns:a16="http://schemas.microsoft.com/office/drawing/2014/main" id="{9BDCBC92-DBFB-467A-9907-0894E16FF796}"/>
              </a:ext>
            </a:extLst>
          </p:cNvPr>
          <p:cNvCxnSpPr>
            <a:cxnSpLocks/>
          </p:cNvCxnSpPr>
          <p:nvPr/>
        </p:nvCxnSpPr>
        <p:spPr>
          <a:xfrm>
            <a:off x="1219200" y="1417638"/>
            <a:ext cx="0" cy="4754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AA9C06B-669D-48F1-A14E-736952B6B942}"/>
              </a:ext>
            </a:extLst>
          </p:cNvPr>
          <p:cNvCxnSpPr>
            <a:cxnSpLocks/>
          </p:cNvCxnSpPr>
          <p:nvPr/>
        </p:nvCxnSpPr>
        <p:spPr>
          <a:xfrm flipH="1">
            <a:off x="1219200" y="6172200"/>
            <a:ext cx="685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4077BD10-B931-4DEF-AC02-9460D02ACBBE}"/>
              </a:ext>
            </a:extLst>
          </p:cNvPr>
          <p:cNvSpPr/>
          <p:nvPr/>
        </p:nvSpPr>
        <p:spPr>
          <a:xfrm>
            <a:off x="1295400" y="1417638"/>
            <a:ext cx="6739890" cy="4651692"/>
          </a:xfrm>
          <a:custGeom>
            <a:avLst/>
            <a:gdLst>
              <a:gd name="connsiteX0" fmla="*/ 0 w 6675120"/>
              <a:gd name="connsiteY0" fmla="*/ 0 h 4560570"/>
              <a:gd name="connsiteX1" fmla="*/ 697230 w 6675120"/>
              <a:gd name="connsiteY1" fmla="*/ 2388870 h 4560570"/>
              <a:gd name="connsiteX2" fmla="*/ 2354580 w 6675120"/>
              <a:gd name="connsiteY2" fmla="*/ 3829050 h 4560570"/>
              <a:gd name="connsiteX3" fmla="*/ 6675120 w 6675120"/>
              <a:gd name="connsiteY3" fmla="*/ 4560570 h 4560570"/>
            </a:gdLst>
            <a:ahLst/>
            <a:cxnLst>
              <a:cxn ang="0">
                <a:pos x="connsiteX0" y="connsiteY0"/>
              </a:cxn>
              <a:cxn ang="0">
                <a:pos x="connsiteX1" y="connsiteY1"/>
              </a:cxn>
              <a:cxn ang="0">
                <a:pos x="connsiteX2" y="connsiteY2"/>
              </a:cxn>
              <a:cxn ang="0">
                <a:pos x="connsiteX3" y="connsiteY3"/>
              </a:cxn>
            </a:cxnLst>
            <a:rect l="l" t="t" r="r" b="b"/>
            <a:pathLst>
              <a:path w="6675120" h="4560570">
                <a:moveTo>
                  <a:pt x="0" y="0"/>
                </a:moveTo>
                <a:cubicBezTo>
                  <a:pt x="152400" y="875347"/>
                  <a:pt x="304800" y="1750695"/>
                  <a:pt x="697230" y="2388870"/>
                </a:cubicBezTo>
                <a:cubicBezTo>
                  <a:pt x="1089660" y="3027045"/>
                  <a:pt x="1358265" y="3467100"/>
                  <a:pt x="2354580" y="3829050"/>
                </a:cubicBezTo>
                <a:cubicBezTo>
                  <a:pt x="3350895" y="4191000"/>
                  <a:pt x="5013007" y="4375785"/>
                  <a:pt x="6675120" y="4560570"/>
                </a:cubicBezTo>
              </a:path>
            </a:pathLst>
          </a:cu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2FE4FE-000E-47C2-8743-D9A9C30713AE}"/>
              </a:ext>
            </a:extLst>
          </p:cNvPr>
          <p:cNvSpPr txBox="1"/>
          <p:nvPr/>
        </p:nvSpPr>
        <p:spPr>
          <a:xfrm rot="16200000">
            <a:off x="393705" y="1743368"/>
            <a:ext cx="1113125" cy="461665"/>
          </a:xfrm>
          <a:prstGeom prst="rect">
            <a:avLst/>
          </a:prstGeom>
          <a:noFill/>
        </p:spPr>
        <p:txBody>
          <a:bodyPr wrap="none" rtlCol="0">
            <a:spAutoFit/>
          </a:bodyPr>
          <a:lstStyle/>
          <a:p>
            <a:r>
              <a:rPr lang="en-US" sz="2400" b="1" dirty="0">
                <a:latin typeface="+mn-lt"/>
              </a:rPr>
              <a:t>% Alive</a:t>
            </a:r>
          </a:p>
        </p:txBody>
      </p:sp>
      <p:sp>
        <p:nvSpPr>
          <p:cNvPr id="12" name="TextBox 11">
            <a:extLst>
              <a:ext uri="{FF2B5EF4-FFF2-40B4-BE49-F238E27FC236}">
                <a16:creationId xmlns:a16="http://schemas.microsoft.com/office/drawing/2014/main" id="{A17F194C-6EB5-4C78-BA96-CD46DB56DD7F}"/>
              </a:ext>
            </a:extLst>
          </p:cNvPr>
          <p:cNvSpPr txBox="1"/>
          <p:nvPr/>
        </p:nvSpPr>
        <p:spPr>
          <a:xfrm>
            <a:off x="7391400" y="6178529"/>
            <a:ext cx="817853" cy="461665"/>
          </a:xfrm>
          <a:prstGeom prst="rect">
            <a:avLst/>
          </a:prstGeom>
          <a:noFill/>
        </p:spPr>
        <p:txBody>
          <a:bodyPr wrap="none" rtlCol="0">
            <a:spAutoFit/>
          </a:bodyPr>
          <a:lstStyle/>
          <a:p>
            <a:r>
              <a:rPr lang="en-US" sz="2400" b="1" dirty="0">
                <a:latin typeface="+mn-lt"/>
              </a:rPr>
              <a:t>Time</a:t>
            </a:r>
          </a:p>
        </p:txBody>
      </p:sp>
      <p:sp>
        <p:nvSpPr>
          <p:cNvPr id="13" name="TextBox 12">
            <a:extLst>
              <a:ext uri="{FF2B5EF4-FFF2-40B4-BE49-F238E27FC236}">
                <a16:creationId xmlns:a16="http://schemas.microsoft.com/office/drawing/2014/main" id="{6233E754-8270-44AD-8C67-57C96C2036AD}"/>
              </a:ext>
            </a:extLst>
          </p:cNvPr>
          <p:cNvSpPr txBox="1"/>
          <p:nvPr/>
        </p:nvSpPr>
        <p:spPr>
          <a:xfrm>
            <a:off x="3733800" y="2092853"/>
            <a:ext cx="4952638" cy="769441"/>
          </a:xfrm>
          <a:prstGeom prst="rect">
            <a:avLst/>
          </a:prstGeom>
          <a:noFill/>
        </p:spPr>
        <p:txBody>
          <a:bodyPr wrap="none" rtlCol="0">
            <a:spAutoFit/>
          </a:bodyPr>
          <a:lstStyle/>
          <a:p>
            <a:r>
              <a:rPr lang="en-US" sz="4400" b="1" i="1" dirty="0">
                <a:latin typeface="+mn-lt"/>
              </a:rPr>
              <a:t> µ: </a:t>
            </a:r>
            <a:r>
              <a:rPr lang="en-US" sz="4400" dirty="0">
                <a:latin typeface="+mn-lt"/>
              </a:rPr>
              <a:t>the mortality rate</a:t>
            </a:r>
            <a:endParaRPr lang="en-US" dirty="0">
              <a:latin typeface="+mn-lt"/>
            </a:endParaRPr>
          </a:p>
        </p:txBody>
      </p:sp>
      <p:cxnSp>
        <p:nvCxnSpPr>
          <p:cNvPr id="19" name="Straight Arrow Connector 18">
            <a:extLst>
              <a:ext uri="{FF2B5EF4-FFF2-40B4-BE49-F238E27FC236}">
                <a16:creationId xmlns:a16="http://schemas.microsoft.com/office/drawing/2014/main" id="{6C16D703-A1FA-4D60-9C07-9E68436EC41F}"/>
              </a:ext>
            </a:extLst>
          </p:cNvPr>
          <p:cNvCxnSpPr>
            <a:cxnSpLocks/>
          </p:cNvCxnSpPr>
          <p:nvPr/>
        </p:nvCxnSpPr>
        <p:spPr>
          <a:xfrm flipH="1">
            <a:off x="2133600" y="2743200"/>
            <a:ext cx="1714500" cy="9906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0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1638</TotalTime>
  <Words>2493</Words>
  <Application>Microsoft Office PowerPoint</Application>
  <PresentationFormat>On-screen Show (4:3)</PresentationFormat>
  <Paragraphs>423</Paragraphs>
  <Slides>50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Cambria Math</vt:lpstr>
      <vt:lpstr>Office Theme</vt:lpstr>
      <vt:lpstr>Models for Understanding and Controlling Global Infectious Diseases HUMBIO 154D / HRP 204 </vt:lpstr>
      <vt:lpstr>5-10 minuteS OF lecture 2 Recap: JASON ANDREWS</vt:lpstr>
      <vt:lpstr>Course Roadmap</vt:lpstr>
      <vt:lpstr>Practical Questions</vt:lpstr>
      <vt:lpstr>Learning Objectives</vt:lpstr>
      <vt:lpstr>Learning Objectives</vt:lpstr>
      <vt:lpstr>Motivating Example</vt:lpstr>
      <vt:lpstr>What is Demography?</vt:lpstr>
      <vt:lpstr>Survival Curves</vt:lpstr>
      <vt:lpstr>Survival Curves</vt:lpstr>
      <vt:lpstr>Mortality in a Simple Model</vt:lpstr>
      <vt:lpstr>Mortality and Birth in a Simple Model</vt:lpstr>
      <vt:lpstr>PowerPoint Presentation</vt:lpstr>
      <vt:lpstr>Mortality and Birth in SIR Models</vt:lpstr>
      <vt:lpstr>Mortality and Birth in SIR Models: Equations</vt:lpstr>
      <vt:lpstr>R0 in an SIR model with demography: Requirements for “take off”</vt:lpstr>
      <vt:lpstr>R0 in an SIR model with demography: Requirements for “take off”</vt:lpstr>
      <vt:lpstr>R0 in an SIR model with demography: Requirements for “take off”</vt:lpstr>
      <vt:lpstr>R0 in an SIR model with demography: Requirements for “take off”</vt:lpstr>
      <vt:lpstr>R0 in an SIR model with demography</vt:lpstr>
      <vt:lpstr>Equilibria and Endemicity</vt:lpstr>
      <vt:lpstr>SIR model with demography: Equilibria</vt:lpstr>
      <vt:lpstr>SIR model with demography:  Disease- Free Equilibrium</vt:lpstr>
      <vt:lpstr>SIR model with demography:  Endemic Equilibrium</vt:lpstr>
      <vt:lpstr>SIR model with demography:  Endemic Equilibrium</vt:lpstr>
      <vt:lpstr>SIR model with demography:  Equilibria and Stability</vt:lpstr>
      <vt:lpstr>SIR model with demography:  Equilibria and Stability</vt:lpstr>
      <vt:lpstr>SIR model with demography:  Damped Oscillatory Dynamics</vt:lpstr>
      <vt:lpstr>SIR model with demography:  Period of Oscillation</vt:lpstr>
      <vt:lpstr>SIR model with demography:  Period of Oscillation</vt:lpstr>
      <vt:lpstr>Tuberculosis</vt:lpstr>
      <vt:lpstr>Is Tuberculosis on its way to elimination in India?</vt:lpstr>
      <vt:lpstr>SIR model with demography:  Average Age of Infection</vt:lpstr>
      <vt:lpstr>SIR model with demography:  Average Age of Infection</vt:lpstr>
      <vt:lpstr>SIR model with demography:  Average Age of Infection</vt:lpstr>
      <vt:lpstr>Practical Implication of Average Age of Infection: Example of Rubella</vt:lpstr>
      <vt:lpstr>Practical Implication of Average Age of Infection: Example of Rubella </vt:lpstr>
      <vt:lpstr>Practical Implication of Average Age of Infection: Example of Rubella</vt:lpstr>
      <vt:lpstr>SIR model with demography:  Excess Mortality due to Infection</vt:lpstr>
      <vt:lpstr>SIR model with demography:  Excess Mortality due to Infection</vt:lpstr>
      <vt:lpstr>SIR model with demography:  Excess Mortality due to Infection</vt:lpstr>
      <vt:lpstr>SIR model with demography:  Excess Mortality due to Infection</vt:lpstr>
      <vt:lpstr>SIR model with demography:  Excess Mortality due to Infection</vt:lpstr>
      <vt:lpstr>Extensions to sir models with demography</vt:lpstr>
      <vt:lpstr>Models for Chronic Infections</vt:lpstr>
      <vt:lpstr>Relevance of Models for Chronic Infections</vt:lpstr>
      <vt:lpstr>Models for Infections without Immunity</vt:lpstr>
      <vt:lpstr>SIR model with demography:  Waning Immunity</vt:lpstr>
      <vt:lpstr>Relevance of Models without Immunity or with Rapidly Waning Immunity</vt:lpstr>
      <vt:lpstr>Important Announcements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for Understanding and Controlling Global Infectious Diseases HUMBIO 154D / HRP 204 </dc:title>
  <dc:creator>Jeremy Goldhaber-Fiebert</dc:creator>
  <cp:lastModifiedBy>Jeremy D Goldhaber-Fiebert</cp:lastModifiedBy>
  <cp:revision>137</cp:revision>
  <dcterms:created xsi:type="dcterms:W3CDTF">2020-04-06T05:08:13Z</dcterms:created>
  <dcterms:modified xsi:type="dcterms:W3CDTF">2020-04-14T14:35:30Z</dcterms:modified>
</cp:coreProperties>
</file>